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5"/>
  </p:notesMasterIdLst>
  <p:sldIdLst>
    <p:sldId id="256" r:id="rId2"/>
    <p:sldId id="258" r:id="rId3"/>
    <p:sldId id="259" r:id="rId4"/>
    <p:sldId id="271" r:id="rId5"/>
    <p:sldId id="272" r:id="rId6"/>
    <p:sldId id="273" r:id="rId7"/>
    <p:sldId id="274" r:id="rId8"/>
    <p:sldId id="260" r:id="rId9"/>
    <p:sldId id="265" r:id="rId10"/>
    <p:sldId id="283" r:id="rId11"/>
    <p:sldId id="266" r:id="rId12"/>
    <p:sldId id="284" r:id="rId13"/>
    <p:sldId id="267" r:id="rId14"/>
    <p:sldId id="275" r:id="rId15"/>
    <p:sldId id="276" r:id="rId16"/>
    <p:sldId id="277" r:id="rId17"/>
    <p:sldId id="285" r:id="rId18"/>
    <p:sldId id="268" r:id="rId19"/>
    <p:sldId id="286" r:id="rId20"/>
    <p:sldId id="269" r:id="rId21"/>
    <p:sldId id="282" r:id="rId22"/>
    <p:sldId id="278" r:id="rId23"/>
    <p:sldId id="279" r:id="rId24"/>
    <p:sldId id="280" r:id="rId25"/>
    <p:sldId id="288" r:id="rId26"/>
    <p:sldId id="289" r:id="rId27"/>
    <p:sldId id="297" r:id="rId28"/>
    <p:sldId id="292" r:id="rId29"/>
    <p:sldId id="293" r:id="rId30"/>
    <p:sldId id="294" r:id="rId31"/>
    <p:sldId id="298" r:id="rId32"/>
    <p:sldId id="287" r:id="rId33"/>
    <p:sldId id="296" r:id="rId34"/>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550" autoAdjust="0"/>
  </p:normalViewPr>
  <p:slideViewPr>
    <p:cSldViewPr>
      <p:cViewPr varScale="1">
        <p:scale>
          <a:sx n="76" d="100"/>
          <a:sy n="76" d="100"/>
        </p:scale>
        <p:origin x="-179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8E7849-F9F3-44F4-8F30-F9B28AB44656}" type="datetimeFigureOut">
              <a:rPr lang="zh-TW" altLang="en-US" smtClean="0"/>
              <a:t>2012/1/11</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6553D4-03F1-445D-9F2F-A8D619C7795B}" type="slidenum">
              <a:rPr lang="zh-TW" altLang="en-US" smtClean="0"/>
              <a:t>‹#›</a:t>
            </a:fld>
            <a:endParaRPr lang="zh-TW" altLang="en-US"/>
          </a:p>
        </p:txBody>
      </p:sp>
    </p:spTree>
    <p:extLst>
      <p:ext uri="{BB962C8B-B14F-4D97-AF65-F5344CB8AC3E}">
        <p14:creationId xmlns:p14="http://schemas.microsoft.com/office/powerpoint/2010/main" val="666395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期末修改：目錄投影片</a:t>
            </a:r>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1</a:t>
            </a:fld>
            <a:endParaRPr lang="zh-TW" altLang="en-US"/>
          </a:p>
        </p:txBody>
      </p:sp>
    </p:spTree>
    <p:extLst>
      <p:ext uri="{BB962C8B-B14F-4D97-AF65-F5344CB8AC3E}">
        <p14:creationId xmlns:p14="http://schemas.microsoft.com/office/powerpoint/2010/main" val="268973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期末修改：</a:t>
            </a:r>
            <a:r>
              <a:rPr lang="en-US" altLang="zh-TW" dirty="0" smtClean="0"/>
              <a:t>Hardware considerations-&gt;</a:t>
            </a:r>
            <a:r>
              <a:rPr lang="zh-TW" altLang="en-US" dirty="0" smtClean="0"/>
              <a:t>伺服器規格</a:t>
            </a:r>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14</a:t>
            </a:fld>
            <a:endParaRPr lang="zh-TW" altLang="en-US"/>
          </a:p>
        </p:txBody>
      </p:sp>
    </p:spTree>
    <p:extLst>
      <p:ext uri="{BB962C8B-B14F-4D97-AF65-F5344CB8AC3E}">
        <p14:creationId xmlns:p14="http://schemas.microsoft.com/office/powerpoint/2010/main" val="3132533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期末新增</a:t>
            </a:r>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25</a:t>
            </a:fld>
            <a:endParaRPr lang="zh-TW" altLang="en-US"/>
          </a:p>
        </p:txBody>
      </p:sp>
    </p:spTree>
    <p:extLst>
      <p:ext uri="{BB962C8B-B14F-4D97-AF65-F5344CB8AC3E}">
        <p14:creationId xmlns:p14="http://schemas.microsoft.com/office/powerpoint/2010/main" val="241634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26</a:t>
            </a:fld>
            <a:endParaRPr lang="zh-TW" altLang="en-US"/>
          </a:p>
        </p:txBody>
      </p:sp>
    </p:spTree>
    <p:extLst>
      <p:ext uri="{BB962C8B-B14F-4D97-AF65-F5344CB8AC3E}">
        <p14:creationId xmlns:p14="http://schemas.microsoft.com/office/powerpoint/2010/main" val="1009766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27</a:t>
            </a:fld>
            <a:endParaRPr lang="zh-TW" altLang="en-US"/>
          </a:p>
        </p:txBody>
      </p:sp>
    </p:spTree>
    <p:extLst>
      <p:ext uri="{BB962C8B-B14F-4D97-AF65-F5344CB8AC3E}">
        <p14:creationId xmlns:p14="http://schemas.microsoft.com/office/powerpoint/2010/main" val="3362669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28</a:t>
            </a:fld>
            <a:endParaRPr lang="zh-TW" altLang="en-US"/>
          </a:p>
        </p:txBody>
      </p:sp>
    </p:spTree>
    <p:extLst>
      <p:ext uri="{BB962C8B-B14F-4D97-AF65-F5344CB8AC3E}">
        <p14:creationId xmlns:p14="http://schemas.microsoft.com/office/powerpoint/2010/main" val="3384386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30</a:t>
            </a:fld>
            <a:endParaRPr lang="zh-TW" altLang="en-US"/>
          </a:p>
        </p:txBody>
      </p:sp>
    </p:spTree>
    <p:extLst>
      <p:ext uri="{BB962C8B-B14F-4D97-AF65-F5344CB8AC3E}">
        <p14:creationId xmlns:p14="http://schemas.microsoft.com/office/powerpoint/2010/main" val="2285555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31</a:t>
            </a:fld>
            <a:endParaRPr lang="zh-TW" altLang="en-US"/>
          </a:p>
        </p:txBody>
      </p:sp>
    </p:spTree>
    <p:extLst>
      <p:ext uri="{BB962C8B-B14F-4D97-AF65-F5344CB8AC3E}">
        <p14:creationId xmlns:p14="http://schemas.microsoft.com/office/powerpoint/2010/main" val="4086839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dirty="0" smtClean="0"/>
              <a:t>期末新增</a:t>
            </a:r>
          </a:p>
          <a:p>
            <a:endParaRPr lang="zh-TW" altLang="en-US" dirty="0"/>
          </a:p>
        </p:txBody>
      </p:sp>
      <p:sp>
        <p:nvSpPr>
          <p:cNvPr id="4" name="投影片編號版面配置區 3"/>
          <p:cNvSpPr>
            <a:spLocks noGrp="1"/>
          </p:cNvSpPr>
          <p:nvPr>
            <p:ph type="sldNum" sz="quarter" idx="10"/>
          </p:nvPr>
        </p:nvSpPr>
        <p:spPr/>
        <p:txBody>
          <a:bodyPr/>
          <a:lstStyle/>
          <a:p>
            <a:fld id="{246553D4-03F1-445D-9F2F-A8D619C7795B}" type="slidenum">
              <a:rPr lang="zh-TW" altLang="en-US" smtClean="0"/>
              <a:t>33</a:t>
            </a:fld>
            <a:endParaRPr lang="zh-TW" altLang="en-US"/>
          </a:p>
        </p:txBody>
      </p:sp>
    </p:spTree>
    <p:extLst>
      <p:ext uri="{BB962C8B-B14F-4D97-AF65-F5344CB8AC3E}">
        <p14:creationId xmlns:p14="http://schemas.microsoft.com/office/powerpoint/2010/main" val="12181315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9122EA5F-4B04-4B93-B876-4D3261CFA8AA}" type="slidenum">
              <a:rPr lang="zh-TW" altLang="en-US" smtClean="0"/>
              <a:t>‹#›</a:t>
            </a:fld>
            <a:endParaRPr lang="zh-TW" alt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zh-TW" altLang="en-US" smtClean="0"/>
              <a:t>按一下以編輯母片標題樣式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zh-TW" altLang="en-US" smtClean="0"/>
              <a:t>按一下以編輯母片標題樣式</a:t>
            </a:r>
            <a:endParaRPr lang="en-US" dirty="0"/>
          </a:p>
        </p:txBody>
      </p:sp>
      <p:sp>
        <p:nvSpPr>
          <p:cNvPr id="4" name="Date Placeholder 3"/>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9122EA5F-4B04-4B93-B876-4D3261CFA8AA}" type="slidenum">
              <a:rPr lang="zh-TW" altLang="en-US" smtClean="0"/>
              <a:t>‹#›</a:t>
            </a:fld>
            <a:endParaRPr lang="zh-TW" altLang="en-US"/>
          </a:p>
        </p:txBody>
      </p:sp>
      <p:sp>
        <p:nvSpPr>
          <p:cNvPr id="8" name="Content Placeholder 7"/>
          <p:cNvSpPr>
            <a:spLocks noGrp="1"/>
          </p:cNvSpPr>
          <p:nvPr>
            <p:ph sz="quarter" idx="13"/>
          </p:nvPr>
        </p:nvSpPr>
        <p:spPr>
          <a:xfrm>
            <a:off x="609600" y="1600200"/>
            <a:ext cx="7924800" cy="4114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smtClean="0"/>
          </a:p>
        </p:txBody>
      </p:sp>
      <p:sp>
        <p:nvSpPr>
          <p:cNvPr id="2" name="Title 1"/>
          <p:cNvSpPr>
            <a:spLocks noGrp="1"/>
          </p:cNvSpPr>
          <p:nvPr>
            <p:ph type="title"/>
          </p:nvPr>
        </p:nvSpPr>
        <p:spPr>
          <a:xfrm>
            <a:off x="609600" y="274638"/>
            <a:ext cx="7924800" cy="1143000"/>
          </a:xfrm>
        </p:spPr>
        <p:txBody>
          <a:bodyPr/>
          <a:lstStyle/>
          <a:p>
            <a:r>
              <a:rPr lang="zh-TW" altLang="en-US" smtClean="0"/>
              <a:t>按一下以編輯母片標題樣式</a:t>
            </a:r>
            <a:endParaRPr lang="en-US" dirty="0"/>
          </a:p>
        </p:txBody>
      </p:sp>
      <p:sp>
        <p:nvSpPr>
          <p:cNvPr id="5" name="Date Placeholder 4"/>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7" name="Date Placeholder 6"/>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zh-TW" altLang="en-US" smtClean="0"/>
              <a:t>按一下以編輯母片標題樣式</a:t>
            </a:r>
            <a:endParaRPr lang="en-US" dirty="0"/>
          </a:p>
        </p:txBody>
      </p:sp>
      <p:sp>
        <p:nvSpPr>
          <p:cNvPr id="3" name="Date Placeholder 2"/>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zh-TW" altLang="en-US" smtClean="0"/>
              <a:t>按一下以編輯母片標題樣式</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9B58CBE6-F5F2-4C2D-9A88-08E4CA39C940}" type="datetimeFigureOut">
              <a:rPr lang="zh-TW" altLang="en-US" smtClean="0"/>
              <a:t>2012/1/11</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9122EA5F-4B04-4B93-B876-4D3261CFA8AA}" type="slidenum">
              <a:rPr lang="zh-TW" altLang="en-US" smtClean="0"/>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9B58CBE6-F5F2-4C2D-9A88-08E4CA39C940}" type="datetimeFigureOut">
              <a:rPr lang="zh-TW" altLang="en-US" smtClean="0"/>
              <a:t>2012/1/11</a:t>
            </a:fld>
            <a:endParaRPr lang="zh-TW" alt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zh-TW" alt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9122EA5F-4B04-4B93-B876-4D3261CFA8AA}" type="slidenum">
              <a:rPr lang="zh-TW" altLang="en-US" smtClean="0"/>
              <a:t>‹#›</a:t>
            </a:fld>
            <a:endParaRPr lang="zh-TW" alt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ctrTitle"/>
          </p:nvPr>
        </p:nvSpPr>
        <p:spPr/>
        <p:txBody>
          <a:bodyPr/>
          <a:lstStyle/>
          <a:p>
            <a:r>
              <a:rPr lang="zh-TW" altLang="en-US" sz="2800" dirty="0"/>
              <a:t>物件導向軟體工程</a:t>
            </a:r>
            <a:r>
              <a:rPr lang="zh-TW" altLang="en-US" sz="2800" dirty="0" smtClean="0"/>
              <a:t>期</a:t>
            </a:r>
            <a:r>
              <a:rPr lang="zh-TW" altLang="en-US" sz="2800" dirty="0"/>
              <a:t>末</a:t>
            </a:r>
            <a:r>
              <a:rPr lang="zh-TW" altLang="en-US" sz="2800" dirty="0" smtClean="0"/>
              <a:t>專案</a:t>
            </a:r>
            <a:r>
              <a:rPr lang="zh-TW" altLang="en-US" sz="2800" dirty="0"/>
              <a:t>報告</a:t>
            </a:r>
            <a:r>
              <a:rPr lang="en-US" altLang="zh-TW" dirty="0" smtClean="0"/>
              <a:t/>
            </a:r>
            <a:br>
              <a:rPr lang="en-US" altLang="zh-TW" dirty="0" smtClean="0"/>
            </a:br>
            <a:r>
              <a:rPr lang="zh-TW" altLang="en-US" sz="44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交通資訊整合暨動態查詢系統</a:t>
            </a:r>
            <a:endParaRPr lang="zh-TW" altLang="en-US" sz="4400" dirty="0"/>
          </a:p>
        </p:txBody>
      </p:sp>
      <p:sp>
        <p:nvSpPr>
          <p:cNvPr id="6" name="副標題 5"/>
          <p:cNvSpPr>
            <a:spLocks noGrp="1"/>
          </p:cNvSpPr>
          <p:nvPr>
            <p:ph type="subTitle" idx="1"/>
          </p:nvPr>
        </p:nvSpPr>
        <p:spPr/>
        <p:txBody>
          <a:bodyPr/>
          <a:lstStyle/>
          <a:p>
            <a:endParaRPr lang="en-US" altLang="zh-TW" dirty="0" smtClean="0"/>
          </a:p>
          <a:p>
            <a:r>
              <a:rPr lang="zh-TW" altLang="en-US" dirty="0" smtClean="0"/>
              <a:t>第一組　</a:t>
            </a:r>
            <a:endParaRPr lang="en-US" altLang="zh-TW" dirty="0" smtClean="0"/>
          </a:p>
          <a:p>
            <a:r>
              <a:rPr lang="zh-TW" altLang="en-US" dirty="0" smtClean="0"/>
              <a:t>林煊庭、陳明權、洪志宇</a:t>
            </a:r>
            <a:endParaRPr lang="en-US" altLang="zh-TW" dirty="0" smtClean="0"/>
          </a:p>
          <a:p>
            <a:pPr algn="r"/>
            <a:r>
              <a:rPr lang="en-US" altLang="zh-TW" dirty="0" smtClean="0"/>
              <a:t>Date:2012/01/11</a:t>
            </a:r>
            <a:endParaRPr lang="zh-TW" altLang="en-US" dirty="0"/>
          </a:p>
        </p:txBody>
      </p:sp>
    </p:spTree>
    <p:extLst>
      <p:ext uri="{BB962C8B-B14F-4D97-AF65-F5344CB8AC3E}">
        <p14:creationId xmlns:p14="http://schemas.microsoft.com/office/powerpoint/2010/main" val="45156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2154436"/>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Overview </a:t>
            </a:r>
          </a:p>
          <a:p>
            <a:pPr marL="742950" lvl="1" indent="-285750">
              <a:buFont typeface="Arial" pitchFamily="34" charset="0"/>
              <a:buChar char="•"/>
            </a:pPr>
            <a:r>
              <a:rPr lang="en-US" altLang="zh-TW" sz="1900" b="1" spc="150" dirty="0" smtClean="0">
                <a:ln w="11430"/>
                <a:solidFill>
                  <a:srgbClr val="FFC000"/>
                </a:solidFill>
                <a:effectLst>
                  <a:outerShdw blurRad="25400" algn="tl" rotWithShape="0">
                    <a:srgbClr val="000000">
                      <a:alpha val="43000"/>
                    </a:srgbClr>
                  </a:outerShdw>
                </a:effectLst>
              </a:rPr>
              <a:t>Functional requirements</a:t>
            </a:r>
            <a:r>
              <a:rPr lang="en-US" altLang="zh-TW" sz="1900" b="1" spc="150" dirty="0" smtClean="0">
                <a:ln w="11430"/>
                <a:solidFill>
                  <a:srgbClr val="F8F8F8"/>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Nonfunctional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Constraints (“Pseudo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System models</a:t>
            </a:r>
          </a:p>
          <a:p>
            <a:pPr marL="742950" lvl="1" indent="-285750">
              <a:buFont typeface="Arial" pitchFamily="34" charset="0"/>
              <a:buChar char="•"/>
            </a:pPr>
            <a:r>
              <a:rPr lang="en-US" altLang="zh-TW" sz="2000" b="1" dirty="0" smtClean="0">
                <a:effectLst>
                  <a:outerShdw blurRad="38100" dist="38100" dir="2700000" algn="tl">
                    <a:srgbClr val="000000">
                      <a:alpha val="43137"/>
                    </a:srgbClr>
                  </a:outerShdw>
                </a:effectLst>
              </a:rPr>
              <a:t>Glossary</a:t>
            </a:r>
            <a:endParaRPr lang="en-US" altLang="zh-TW" sz="2000" b="1" spc="150" dirty="0" smtClean="0">
              <a:ln w="11430"/>
              <a:solidFill>
                <a:srgbClr val="F8F8F8"/>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2547356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rmAutofit/>
          </a:bodyPr>
          <a:lstStyle/>
          <a:p>
            <a:pPr marL="0" indent="0">
              <a:buNone/>
            </a:pPr>
            <a:r>
              <a:rPr lang="zh-TW" altLang="zh-TW" sz="2500" dirty="0">
                <a:solidFill>
                  <a:schemeClr val="tx2"/>
                </a:solidFill>
              </a:rPr>
              <a:t>乘車時間</a:t>
            </a:r>
            <a:r>
              <a:rPr lang="zh-TW" altLang="zh-TW" sz="2500" dirty="0" smtClean="0">
                <a:solidFill>
                  <a:schemeClr val="tx2"/>
                </a:solidFill>
              </a:rPr>
              <a:t>資訊檢索</a:t>
            </a:r>
            <a:r>
              <a:rPr lang="zh-TW" altLang="en-US" sz="2500" dirty="0" smtClean="0">
                <a:solidFill>
                  <a:schemeClr val="tx2"/>
                </a:solidFill>
              </a:rPr>
              <a:t>功能</a:t>
            </a:r>
            <a:endParaRPr lang="zh-TW" altLang="zh-TW" sz="2500" dirty="0">
              <a:solidFill>
                <a:schemeClr val="tx2"/>
              </a:solidFill>
            </a:endParaRPr>
          </a:p>
          <a:p>
            <a:r>
              <a:rPr lang="zh-TW" altLang="zh-TW" sz="2500" dirty="0"/>
              <a:t>使用者可以選擇</a:t>
            </a:r>
            <a:r>
              <a:rPr lang="zh-TW" altLang="zh-TW" sz="2500" dirty="0" smtClean="0"/>
              <a:t>出發</a:t>
            </a:r>
            <a:r>
              <a:rPr lang="zh-TW" altLang="en-US" sz="2500" dirty="0" smtClean="0"/>
              <a:t>及抵達的</a:t>
            </a:r>
            <a:r>
              <a:rPr lang="zh-TW" altLang="zh-TW" sz="2500" dirty="0" smtClean="0"/>
              <a:t>時間、地點。</a:t>
            </a:r>
            <a:endParaRPr lang="zh-TW" altLang="zh-TW" sz="2500" dirty="0"/>
          </a:p>
          <a:p>
            <a:r>
              <a:rPr lang="zh-TW" altLang="zh-TW" sz="2500" dirty="0"/>
              <a:t>列出數個交通工具的安排線供使用者選擇。</a:t>
            </a:r>
          </a:p>
          <a:p>
            <a:r>
              <a:rPr lang="zh-TW" altLang="zh-TW" sz="2500" dirty="0"/>
              <a:t>使用者可以選取一個安排線後並列出最符合的結果。</a:t>
            </a:r>
          </a:p>
          <a:p>
            <a:r>
              <a:rPr lang="zh-TW" altLang="zh-TW" sz="2500" dirty="0"/>
              <a:t>系統提供鬧鐘提示</a:t>
            </a:r>
            <a:r>
              <a:rPr lang="zh-TW" altLang="zh-TW" sz="2500" dirty="0" smtClean="0"/>
              <a:t>。</a:t>
            </a:r>
            <a:endParaRPr lang="zh-TW" altLang="zh-TW" sz="2500" dirty="0"/>
          </a:p>
        </p:txBody>
      </p:sp>
      <p:sp>
        <p:nvSpPr>
          <p:cNvPr id="10" name="標題 12"/>
          <p:cNvSpPr>
            <a:spLocks noGrp="1"/>
          </p:cNvSpPr>
          <p:nvPr>
            <p:ph type="title"/>
          </p:nvPr>
        </p:nvSpPr>
        <p:spPr>
          <a:xfrm>
            <a:off x="609600" y="274638"/>
            <a:ext cx="7924800" cy="1143000"/>
          </a:xfrm>
        </p:spPr>
        <p:txBody>
          <a:bodyPr/>
          <a:lstStyle/>
          <a:p>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Functional Requirements</a:t>
            </a:r>
            <a:endParaRPr lang="zh-TW" altLang="en-US"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3734937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5370701"/>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Overview</a:t>
            </a:r>
            <a:r>
              <a:rPr lang="en-US" altLang="zh-TW" sz="1900" b="1" spc="150" dirty="0" smtClean="0">
                <a:ln w="11430"/>
                <a:solidFill>
                  <a:srgbClr val="FFC000"/>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Functional requirements </a:t>
            </a:r>
          </a:p>
          <a:p>
            <a:pPr marL="742950" lvl="1" indent="-285750">
              <a:buFont typeface="Arial" pitchFamily="34" charset="0"/>
              <a:buChar char="•"/>
            </a:pPr>
            <a:r>
              <a:rPr lang="en-US" altLang="zh-TW" sz="1900" b="1" spc="150" dirty="0" smtClean="0">
                <a:ln w="11430"/>
                <a:solidFill>
                  <a:srgbClr val="FFC000"/>
                </a:solidFill>
                <a:effectLst>
                  <a:outerShdw blurRad="25400" algn="tl" rotWithShape="0">
                    <a:srgbClr val="000000">
                      <a:alpha val="43000"/>
                    </a:srgbClr>
                  </a:outerShdw>
                </a:effectLst>
              </a:rPr>
              <a:t>Nonfunctional requirements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User interface and human factors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Documentation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Hardware considerations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Performance characteristics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Error handling and extreme conditions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System interfacing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Quality issues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System modifications</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Physical environment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Security issues </a:t>
            </a:r>
          </a:p>
          <a:p>
            <a:pPr marL="1257300" lvl="2" indent="-342900">
              <a:buFont typeface="+mj-lt"/>
              <a:buAutoNum type="arabicPeriod"/>
            </a:pPr>
            <a:r>
              <a:rPr lang="en-US" altLang="zh-TW" sz="1900" b="1" spc="150" dirty="0" smtClean="0">
                <a:ln w="11430"/>
                <a:solidFill>
                  <a:srgbClr val="FFC000"/>
                </a:solidFill>
                <a:effectLst>
                  <a:outerShdw blurRad="25400" algn="tl" rotWithShape="0">
                    <a:srgbClr val="000000">
                      <a:alpha val="43000"/>
                    </a:srgbClr>
                  </a:outerShdw>
                </a:effectLst>
              </a:rPr>
              <a:t> Resources and management issues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Constraints (“Pseudo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System models</a:t>
            </a:r>
          </a:p>
          <a:p>
            <a:pPr marL="742950" lvl="1" indent="-285750">
              <a:buFont typeface="Arial" pitchFamily="34" charset="0"/>
              <a:buChar char="•"/>
            </a:pPr>
            <a:r>
              <a:rPr lang="en-US" altLang="zh-TW" sz="2000" b="1" dirty="0" smtClean="0">
                <a:effectLst>
                  <a:outerShdw blurRad="38100" dist="38100" dir="2700000" algn="tl">
                    <a:srgbClr val="000000">
                      <a:alpha val="43137"/>
                    </a:srgbClr>
                  </a:outerShdw>
                </a:effectLst>
              </a:rPr>
              <a:t>Glossary</a:t>
            </a:r>
            <a:endParaRPr lang="en-US" altLang="zh-TW" sz="2000" b="1" spc="150" dirty="0" smtClean="0">
              <a:ln w="11430"/>
              <a:solidFill>
                <a:srgbClr val="F8F8F8"/>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24180548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rmAutofit/>
          </a:bodyPr>
          <a:lstStyle/>
          <a:p>
            <a:r>
              <a:rPr lang="zh-TW" altLang="zh-TW" sz="2500" dirty="0"/>
              <a:t>使用者類型為想要查詢交通資訊，並且擁有智慧型手機的一般大眾，因為目標為一般大眾，所以軟體操作很容易，軟體內也有使用說明</a:t>
            </a:r>
            <a:r>
              <a:rPr lang="zh-TW" altLang="zh-TW" sz="2500" dirty="0" smtClean="0"/>
              <a:t>。</a:t>
            </a:r>
            <a:endParaRPr lang="en-US" altLang="zh-TW" sz="2500" dirty="0" smtClean="0"/>
          </a:p>
          <a:p>
            <a:endParaRPr lang="zh-TW" altLang="zh-TW" sz="2500" dirty="0"/>
          </a:p>
          <a:p>
            <a:r>
              <a:rPr lang="zh-TW" altLang="zh-TW" sz="2500" dirty="0"/>
              <a:t>當使用者操作不當而發生錯誤時（如地點輸入錯誤）本軟體會提供建議搜尋，時間區段則採用選單式操作來避免不當輸入。因本軟體的平台在智慧型手機，所以輸入介面可能是觸控式螢幕，或是手機鍵盤，輸出則是在手機螢幕上顯示</a:t>
            </a:r>
            <a:r>
              <a:rPr lang="zh-TW" altLang="zh-TW" sz="2500" dirty="0" smtClean="0"/>
              <a:t>。</a:t>
            </a:r>
            <a:endParaRPr lang="zh-TW" altLang="zh-TW" sz="2500" dirty="0"/>
          </a:p>
        </p:txBody>
      </p:sp>
      <p:sp>
        <p:nvSpPr>
          <p:cNvPr id="10"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Nonfunctional Requirements</a:t>
            </a:r>
            <a:r>
              <a:rPr lang="en-US" altLang="zh-TW" sz="2000" b="1" cap="none"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1</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User interface and human factors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3865162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a:xfrm>
            <a:off x="609600" y="1340768"/>
            <a:ext cx="7924800" cy="532656"/>
          </a:xfrm>
        </p:spPr>
        <p:txBody>
          <a:bodyPr>
            <a:normAutofit/>
          </a:bodyPr>
          <a:lstStyle/>
          <a:p>
            <a:r>
              <a:rPr lang="zh-TW" altLang="zh-TW" sz="2400" dirty="0"/>
              <a:t>本系統所需文件有規格說明書以及操作手冊</a:t>
            </a:r>
            <a:r>
              <a:rPr lang="zh-TW" altLang="zh-TW" sz="2400" dirty="0" smtClean="0"/>
              <a:t>。</a:t>
            </a:r>
            <a:endParaRPr lang="zh-TW" altLang="zh-TW" sz="2400" dirty="0"/>
          </a:p>
        </p:txBody>
      </p:sp>
      <p:sp>
        <p:nvSpPr>
          <p:cNvPr id="10"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Nonfunctional Requirements</a:t>
            </a:r>
            <a:r>
              <a:rPr lang="en-US" altLang="zh-TW" sz="2000" b="1" cap="none"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2</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Documentation</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4" name="內容版面配置區 8"/>
          <p:cNvSpPr txBox="1">
            <a:spLocks/>
          </p:cNvSpPr>
          <p:nvPr/>
        </p:nvSpPr>
        <p:spPr>
          <a:xfrm>
            <a:off x="611560" y="2276872"/>
            <a:ext cx="7924800" cy="1080120"/>
          </a:xfrm>
          <a:prstGeom prst="rect">
            <a:avLst/>
          </a:prstGeom>
        </p:spPr>
        <p:txBody>
          <a:bodyPr vert="horz" lIns="91440" tIns="45720" rIns="91440" bIns="45720" rtlCol="0">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400" dirty="0"/>
              <a:t>本系統的硬體需求為</a:t>
            </a:r>
            <a:r>
              <a:rPr lang="en-US" altLang="zh-TW" sz="2400" dirty="0"/>
              <a:t>APPLE</a:t>
            </a:r>
            <a:r>
              <a:rPr lang="zh-TW" altLang="zh-TW" sz="2400" dirty="0"/>
              <a:t>的</a:t>
            </a:r>
            <a:r>
              <a:rPr lang="en-US" altLang="zh-TW" sz="2400" dirty="0"/>
              <a:t>IPHONE</a:t>
            </a:r>
            <a:r>
              <a:rPr lang="zh-TW" altLang="zh-TW" sz="2400" dirty="0" smtClean="0"/>
              <a:t>系列。</a:t>
            </a:r>
            <a:endParaRPr lang="en-US" altLang="zh-TW" sz="2400" dirty="0" smtClean="0"/>
          </a:p>
          <a:p>
            <a:r>
              <a:rPr lang="zh-TW" altLang="zh-TW" sz="2400" dirty="0"/>
              <a:t>資料庫伺服器為研華推出的</a:t>
            </a:r>
            <a:r>
              <a:rPr lang="en-US" altLang="zh-TW" sz="2400" dirty="0"/>
              <a:t>HPC-7280 2U </a:t>
            </a:r>
            <a:r>
              <a:rPr lang="zh-TW" altLang="zh-TW" sz="2400" dirty="0"/>
              <a:t>伺服器，裝有</a:t>
            </a:r>
            <a:r>
              <a:rPr lang="en-US" altLang="zh-TW" sz="2400" dirty="0"/>
              <a:t>8</a:t>
            </a:r>
            <a:r>
              <a:rPr lang="zh-TW" altLang="zh-TW" sz="2400" dirty="0"/>
              <a:t>個</a:t>
            </a:r>
            <a:r>
              <a:rPr lang="en-US" altLang="zh-TW" sz="2400" dirty="0"/>
              <a:t>SATA</a:t>
            </a:r>
            <a:r>
              <a:rPr lang="zh-TW" altLang="zh-TW" sz="2400" dirty="0"/>
              <a:t>硬碟，容量為</a:t>
            </a:r>
            <a:r>
              <a:rPr lang="en-US" altLang="zh-TW" sz="2400" dirty="0"/>
              <a:t>16TB</a:t>
            </a:r>
            <a:r>
              <a:rPr lang="zh-TW" altLang="zh-TW" sz="2400" dirty="0"/>
              <a:t>，作業系統為</a:t>
            </a:r>
            <a:r>
              <a:rPr lang="en-US" altLang="zh-TW" sz="2400" dirty="0"/>
              <a:t>FreeBSD</a:t>
            </a:r>
            <a:r>
              <a:rPr lang="zh-TW" altLang="zh-TW" sz="2400" dirty="0"/>
              <a:t>。</a:t>
            </a:r>
          </a:p>
        </p:txBody>
      </p:sp>
      <p:sp>
        <p:nvSpPr>
          <p:cNvPr id="5" name="標題 12"/>
          <p:cNvSpPr txBox="1">
            <a:spLocks/>
          </p:cNvSpPr>
          <p:nvPr/>
        </p:nvSpPr>
        <p:spPr>
          <a:xfrm>
            <a:off x="611560" y="1772816"/>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Hardware considerations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6" name="內容版面配置區 8"/>
          <p:cNvSpPr txBox="1">
            <a:spLocks/>
          </p:cNvSpPr>
          <p:nvPr/>
        </p:nvSpPr>
        <p:spPr>
          <a:xfrm>
            <a:off x="611560" y="4072508"/>
            <a:ext cx="7924800" cy="532656"/>
          </a:xfrm>
          <a:prstGeom prst="rect">
            <a:avLst/>
          </a:prstGeom>
        </p:spPr>
        <p:txBody>
          <a:bodyPr vert="horz" lIns="91440" tIns="45720" rIns="91440" bIns="45720" rtlCol="0">
            <a:norm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400" dirty="0"/>
              <a:t>使用者送出查詢後，在</a:t>
            </a:r>
            <a:r>
              <a:rPr lang="en-US" altLang="zh-TW" sz="2400" dirty="0"/>
              <a:t>10</a:t>
            </a:r>
            <a:r>
              <a:rPr lang="zh-TW" altLang="zh-TW" sz="2400" dirty="0"/>
              <a:t>秒內就會收到搜尋的結果。</a:t>
            </a:r>
          </a:p>
        </p:txBody>
      </p:sp>
      <p:sp>
        <p:nvSpPr>
          <p:cNvPr id="7" name="標題 12"/>
          <p:cNvSpPr txBox="1">
            <a:spLocks/>
          </p:cNvSpPr>
          <p:nvPr/>
        </p:nvSpPr>
        <p:spPr>
          <a:xfrm>
            <a:off x="611560" y="3573016"/>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Performance characteristics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8" name="內容版面配置區 8"/>
          <p:cNvSpPr txBox="1">
            <a:spLocks/>
          </p:cNvSpPr>
          <p:nvPr/>
        </p:nvSpPr>
        <p:spPr>
          <a:xfrm>
            <a:off x="609600" y="5109220"/>
            <a:ext cx="7924800" cy="936104"/>
          </a:xfrm>
          <a:prstGeom prst="rect">
            <a:avLst/>
          </a:prstGeom>
        </p:spPr>
        <p:txBody>
          <a:bodyPr vert="horz" lIns="91440" tIns="45720" rIns="91440" bIns="45720" rtlCol="0">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400" dirty="0" smtClean="0"/>
              <a:t>當使用者輸入錯誤時，提供建議搜尋，當系統執行錯誤時以警示視窗告訴使用者目前系統發生錯誤。</a:t>
            </a:r>
            <a:endParaRPr lang="zh-TW" altLang="zh-TW" sz="2400" dirty="0"/>
          </a:p>
        </p:txBody>
      </p:sp>
      <p:sp>
        <p:nvSpPr>
          <p:cNvPr id="11" name="標題 12"/>
          <p:cNvSpPr txBox="1">
            <a:spLocks/>
          </p:cNvSpPr>
          <p:nvPr/>
        </p:nvSpPr>
        <p:spPr>
          <a:xfrm>
            <a:off x="611560" y="4605164"/>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Error handling and extreme conditions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26727726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Nonfunctional Requirements</a:t>
            </a:r>
            <a:r>
              <a:rPr lang="en-US" altLang="zh-TW" sz="2000" b="1" cap="none"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3</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System interfacing</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4" name="內容版面配置區 8"/>
          <p:cNvSpPr txBox="1">
            <a:spLocks/>
          </p:cNvSpPr>
          <p:nvPr/>
        </p:nvSpPr>
        <p:spPr>
          <a:xfrm>
            <a:off x="611560" y="1484784"/>
            <a:ext cx="7924800" cy="1008112"/>
          </a:xfrm>
          <a:prstGeom prst="rect">
            <a:avLst/>
          </a:prstGeom>
        </p:spPr>
        <p:txBody>
          <a:bodyPr vert="horz" lIns="91440" tIns="45720" rIns="91440" bIns="45720" rtlCol="0">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500" dirty="0"/>
              <a:t>本系統主要藉由觸控螢幕與使用者互動，不論是輸入資訊或顯示結果都由該螢幕呈現。</a:t>
            </a:r>
          </a:p>
        </p:txBody>
      </p:sp>
      <p:sp>
        <p:nvSpPr>
          <p:cNvPr id="6" name="內容版面配置區 8"/>
          <p:cNvSpPr txBox="1">
            <a:spLocks/>
          </p:cNvSpPr>
          <p:nvPr/>
        </p:nvSpPr>
        <p:spPr>
          <a:xfrm>
            <a:off x="611560" y="3212976"/>
            <a:ext cx="7924800" cy="2016224"/>
          </a:xfrm>
          <a:prstGeom prst="rect">
            <a:avLst/>
          </a:prstGeom>
        </p:spPr>
        <p:txBody>
          <a:bodyPr vert="horz" lIns="91440" tIns="45720" rIns="91440" bIns="45720" rtlCol="0">
            <a:norm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algn="just"/>
            <a:r>
              <a:rPr lang="zh-TW" altLang="zh-TW" sz="2500" dirty="0"/>
              <a:t>在使用者輸入錯誤時，馬上就可以重新進行新的搜尋；若是系統執行錯誤則在</a:t>
            </a:r>
            <a:r>
              <a:rPr lang="en-US" altLang="zh-TW" sz="2500" dirty="0"/>
              <a:t>5</a:t>
            </a:r>
            <a:r>
              <a:rPr lang="zh-TW" altLang="zh-TW" sz="2500" dirty="0"/>
              <a:t>分鐘內會重新啟動。因為資訊需要更新與維護，每周一凌晨</a:t>
            </a:r>
            <a:r>
              <a:rPr lang="en-US" altLang="zh-TW" sz="2500" dirty="0"/>
              <a:t>3</a:t>
            </a:r>
            <a:r>
              <a:rPr lang="zh-TW" altLang="zh-TW" sz="2500" dirty="0"/>
              <a:t>點，會關閉服務</a:t>
            </a:r>
            <a:r>
              <a:rPr lang="en-US" altLang="zh-TW" sz="2500" dirty="0"/>
              <a:t>30</a:t>
            </a:r>
            <a:r>
              <a:rPr lang="zh-TW" altLang="zh-TW" sz="2500" dirty="0"/>
              <a:t>分鐘進行例行維護；此系統為可攜的，只要系統有支援的智慧型手機皆能連上此系統</a:t>
            </a:r>
            <a:r>
              <a:rPr lang="zh-TW" altLang="zh-TW" sz="2500" dirty="0" smtClean="0"/>
              <a:t>。</a:t>
            </a:r>
            <a:endParaRPr lang="zh-TW" altLang="zh-TW" sz="2500" dirty="0"/>
          </a:p>
        </p:txBody>
      </p:sp>
      <p:sp>
        <p:nvSpPr>
          <p:cNvPr id="7" name="標題 12"/>
          <p:cNvSpPr txBox="1">
            <a:spLocks/>
          </p:cNvSpPr>
          <p:nvPr/>
        </p:nvSpPr>
        <p:spPr>
          <a:xfrm>
            <a:off x="611560" y="2636912"/>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Quality issues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42657826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a:xfrm>
            <a:off x="609600" y="1340768"/>
            <a:ext cx="7924800" cy="532656"/>
          </a:xfrm>
        </p:spPr>
        <p:txBody>
          <a:bodyPr>
            <a:normAutofit/>
          </a:bodyPr>
          <a:lstStyle/>
          <a:p>
            <a:r>
              <a:rPr lang="zh-TW" altLang="zh-TW" sz="2500" dirty="0"/>
              <a:t>本系統最常修改的部分為背後儲存資訊的資料庫。</a:t>
            </a:r>
          </a:p>
        </p:txBody>
      </p:sp>
      <p:sp>
        <p:nvSpPr>
          <p:cNvPr id="10"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Nonfunctional Requirements</a:t>
            </a:r>
            <a:r>
              <a:rPr lang="en-US" altLang="zh-TW" sz="2000" b="1" cap="none"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4</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System modifications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4" name="內容版面配置區 8"/>
          <p:cNvSpPr txBox="1">
            <a:spLocks/>
          </p:cNvSpPr>
          <p:nvPr/>
        </p:nvSpPr>
        <p:spPr>
          <a:xfrm>
            <a:off x="611560" y="2420888"/>
            <a:ext cx="7924800" cy="532656"/>
          </a:xfrm>
          <a:prstGeom prst="rect">
            <a:avLst/>
          </a:prstGeom>
        </p:spPr>
        <p:txBody>
          <a:bodyPr vert="horz" lIns="91440" tIns="45720" rIns="91440" bIns="45720" rtlCol="0">
            <a:norm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500" dirty="0"/>
              <a:t>本系統的硬體需求為</a:t>
            </a:r>
            <a:r>
              <a:rPr lang="en-US" altLang="zh-TW" sz="2500" dirty="0"/>
              <a:t>APPLE</a:t>
            </a:r>
            <a:r>
              <a:rPr lang="zh-TW" altLang="zh-TW" sz="2500" dirty="0"/>
              <a:t>的</a:t>
            </a:r>
            <a:r>
              <a:rPr lang="en-US" altLang="zh-TW" sz="2500" dirty="0"/>
              <a:t>IPHONE</a:t>
            </a:r>
            <a:r>
              <a:rPr lang="zh-TW" altLang="zh-TW" sz="2500" dirty="0" smtClean="0"/>
              <a:t>系列。</a:t>
            </a:r>
            <a:endParaRPr lang="zh-TW" altLang="zh-TW" sz="2500" dirty="0"/>
          </a:p>
        </p:txBody>
      </p:sp>
      <p:sp>
        <p:nvSpPr>
          <p:cNvPr id="5" name="標題 12"/>
          <p:cNvSpPr txBox="1">
            <a:spLocks/>
          </p:cNvSpPr>
          <p:nvPr/>
        </p:nvSpPr>
        <p:spPr>
          <a:xfrm>
            <a:off x="611560" y="1916832"/>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Physical environment</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6" name="內容版面配置區 8"/>
          <p:cNvSpPr txBox="1">
            <a:spLocks/>
          </p:cNvSpPr>
          <p:nvPr/>
        </p:nvSpPr>
        <p:spPr>
          <a:xfrm>
            <a:off x="611560" y="3501008"/>
            <a:ext cx="7924800" cy="532656"/>
          </a:xfrm>
          <a:prstGeom prst="rect">
            <a:avLst/>
          </a:prstGeom>
        </p:spPr>
        <p:txBody>
          <a:bodyPr vert="horz" lIns="91440" tIns="45720" rIns="91440" bIns="45720" rtlCol="0">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300" dirty="0"/>
              <a:t>使用者的每個輸入都要確實的讀取到才能進行正確的搜尋。</a:t>
            </a:r>
          </a:p>
        </p:txBody>
      </p:sp>
      <p:sp>
        <p:nvSpPr>
          <p:cNvPr id="7" name="標題 12"/>
          <p:cNvSpPr txBox="1">
            <a:spLocks/>
          </p:cNvSpPr>
          <p:nvPr/>
        </p:nvSpPr>
        <p:spPr>
          <a:xfrm>
            <a:off x="611560" y="2996952"/>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Security issues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8" name="內容版面配置區 8"/>
          <p:cNvSpPr txBox="1">
            <a:spLocks/>
          </p:cNvSpPr>
          <p:nvPr/>
        </p:nvSpPr>
        <p:spPr>
          <a:xfrm>
            <a:off x="609600" y="4581128"/>
            <a:ext cx="7924800" cy="936104"/>
          </a:xfrm>
          <a:prstGeom prst="rect">
            <a:avLst/>
          </a:prstGeom>
        </p:spPr>
        <p:txBody>
          <a:bodyPr vert="horz" lIns="91440" tIns="45720" rIns="91440" bIns="45720" rtlCol="0">
            <a:noAutofit/>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r>
              <a:rPr lang="zh-TW" altLang="zh-TW" sz="2500" dirty="0"/>
              <a:t>每周一凌晨</a:t>
            </a:r>
            <a:r>
              <a:rPr lang="en-US" altLang="zh-TW" sz="2500" dirty="0"/>
              <a:t>3</a:t>
            </a:r>
            <a:r>
              <a:rPr lang="zh-TW" altLang="zh-TW" sz="2500" dirty="0"/>
              <a:t>點將會更新與備份資料庫，以保持是最新且完整的資訊。軟體的安裝則是由有興趣使用系統的使用者自行安裝。</a:t>
            </a:r>
          </a:p>
        </p:txBody>
      </p:sp>
      <p:sp>
        <p:nvSpPr>
          <p:cNvPr id="11" name="標題 12"/>
          <p:cNvSpPr txBox="1">
            <a:spLocks/>
          </p:cNvSpPr>
          <p:nvPr/>
        </p:nvSpPr>
        <p:spPr>
          <a:xfrm>
            <a:off x="611560" y="4077072"/>
            <a:ext cx="7924800" cy="5715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Resources and management issues</a:t>
            </a:r>
            <a:endParaRPr lang="zh-TW" altLang="en-US" b="1" cap="none"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13347370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2154436"/>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Overview</a:t>
            </a:r>
            <a:r>
              <a:rPr lang="en-US" altLang="zh-TW" sz="1900" b="1" spc="150" dirty="0" smtClean="0">
                <a:ln w="11430"/>
                <a:solidFill>
                  <a:srgbClr val="FFC000"/>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Nonfunctional requirements </a:t>
            </a:r>
          </a:p>
          <a:p>
            <a:pPr marL="742950" lvl="1" indent="-285750">
              <a:buFont typeface="Arial" pitchFamily="34" charset="0"/>
              <a:buChar char="•"/>
            </a:pPr>
            <a:r>
              <a:rPr lang="en-US" altLang="zh-TW" sz="1900" b="1" spc="150" dirty="0" smtClean="0">
                <a:ln w="11430"/>
                <a:solidFill>
                  <a:srgbClr val="FFC000"/>
                </a:solidFill>
                <a:effectLst>
                  <a:outerShdw blurRad="25400" algn="tl" rotWithShape="0">
                    <a:srgbClr val="000000">
                      <a:alpha val="43000"/>
                    </a:srgbClr>
                  </a:outerShdw>
                </a:effectLst>
              </a:rPr>
              <a:t>Constraints (“Pseudo requirements”)</a:t>
            </a:r>
            <a:r>
              <a:rPr lang="en-US" altLang="zh-TW" sz="1900" b="1" spc="150" dirty="0" smtClean="0">
                <a:ln w="11430"/>
                <a:solidFill>
                  <a:srgbClr val="F8F8F8"/>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System models</a:t>
            </a:r>
          </a:p>
          <a:p>
            <a:pPr marL="742950" lvl="1" indent="-285750">
              <a:buFont typeface="Arial" pitchFamily="34" charset="0"/>
              <a:buChar char="•"/>
            </a:pPr>
            <a:r>
              <a:rPr lang="en-US" altLang="zh-TW" sz="2000" b="1" dirty="0" smtClean="0">
                <a:effectLst>
                  <a:outerShdw blurRad="38100" dist="38100" dir="2700000" algn="tl">
                    <a:srgbClr val="000000">
                      <a:alpha val="43137"/>
                    </a:srgbClr>
                  </a:outerShdw>
                </a:effectLst>
              </a:rPr>
              <a:t>Glossary</a:t>
            </a:r>
            <a:endParaRPr lang="en-US" altLang="zh-TW" sz="2000" b="1" spc="150" dirty="0" smtClean="0">
              <a:ln w="11430"/>
              <a:solidFill>
                <a:srgbClr val="F8F8F8"/>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2773564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rmAutofit/>
          </a:bodyPr>
          <a:lstStyle/>
          <a:p>
            <a:r>
              <a:rPr lang="zh-TW" altLang="zh-TW" sz="2500" dirty="0"/>
              <a:t>本軟體在</a:t>
            </a:r>
            <a:r>
              <a:rPr lang="en-US" altLang="zh-TW" sz="2500" dirty="0"/>
              <a:t>Microsoft windows</a:t>
            </a:r>
            <a:r>
              <a:rPr lang="zh-TW" altLang="zh-TW" sz="2500" dirty="0"/>
              <a:t>平台開發，執行環境的作業系統則是</a:t>
            </a:r>
            <a:r>
              <a:rPr lang="en-US" altLang="zh-TW" sz="2500" dirty="0" err="1"/>
              <a:t>iOS</a:t>
            </a:r>
            <a:r>
              <a:rPr lang="zh-TW" altLang="zh-TW" sz="2500" dirty="0"/>
              <a:t>。</a:t>
            </a:r>
            <a:endParaRPr lang="zh-TW" altLang="en-US" sz="2500" dirty="0"/>
          </a:p>
        </p:txBody>
      </p:sp>
      <p:sp>
        <p:nvSpPr>
          <p:cNvPr id="10" name="標題 12"/>
          <p:cNvSpPr>
            <a:spLocks noGrp="1"/>
          </p:cNvSpPr>
          <p:nvPr>
            <p:ph type="title"/>
          </p:nvPr>
        </p:nvSpPr>
        <p:spPr>
          <a:xfrm>
            <a:off x="609600" y="274638"/>
            <a:ext cx="7924800" cy="1143000"/>
          </a:xfrm>
        </p:spPr>
        <p:txBody>
          <a:bodyPr/>
          <a:lstStyle/>
          <a:p>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Constraints</a:t>
            </a:r>
            <a:endParaRPr lang="zh-TW" altLang="en-US"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3504847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3693319"/>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Overview</a:t>
            </a:r>
            <a:r>
              <a:rPr lang="en-US" altLang="zh-TW" sz="1900" b="1" spc="150" dirty="0" smtClean="0">
                <a:ln w="11430"/>
                <a:solidFill>
                  <a:srgbClr val="FFC000"/>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Nonfunctional requirements </a:t>
            </a:r>
          </a:p>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Constraints (“Pseudo requirements”) </a:t>
            </a:r>
          </a:p>
          <a:p>
            <a:pPr marL="742950" lvl="1" indent="-285750">
              <a:buFont typeface="Arial" pitchFamily="34" charset="0"/>
              <a:buChar char="•"/>
            </a:pPr>
            <a:r>
              <a:rPr lang="en-US" altLang="zh-TW" sz="1900" b="1" spc="150" dirty="0" smtClean="0">
                <a:ln w="11430"/>
                <a:solidFill>
                  <a:srgbClr val="FFC000"/>
                </a:solidFill>
              </a:rPr>
              <a:t>System models</a:t>
            </a:r>
          </a:p>
          <a:p>
            <a:pPr marL="1371600" lvl="2" indent="-457200">
              <a:buFont typeface="+mj-lt"/>
              <a:buAutoNum type="arabicPeriod"/>
            </a:pPr>
            <a:r>
              <a:rPr lang="en-US" altLang="zh-TW" sz="2000" b="1" dirty="0" smtClean="0">
                <a:solidFill>
                  <a:srgbClr val="FFC000"/>
                </a:solidFill>
              </a:rPr>
              <a:t>Scenarios </a:t>
            </a:r>
          </a:p>
          <a:p>
            <a:pPr marL="1371600" lvl="2" indent="-457200">
              <a:buFont typeface="+mj-lt"/>
              <a:buAutoNum type="arabicPeriod"/>
            </a:pPr>
            <a:r>
              <a:rPr lang="en-US" altLang="zh-TW" sz="2000" b="1" dirty="0" smtClean="0">
                <a:solidFill>
                  <a:srgbClr val="FFC000"/>
                </a:solidFill>
              </a:rPr>
              <a:t>Use </a:t>
            </a:r>
            <a:r>
              <a:rPr lang="en-US" altLang="zh-TW" sz="2000" b="1" dirty="0">
                <a:solidFill>
                  <a:srgbClr val="FFC000"/>
                </a:solidFill>
              </a:rPr>
              <a:t>case model </a:t>
            </a:r>
            <a:endParaRPr lang="en-US" altLang="zh-TW" sz="2000" b="1" dirty="0" smtClean="0">
              <a:solidFill>
                <a:srgbClr val="FFC000"/>
              </a:solidFill>
            </a:endParaRPr>
          </a:p>
          <a:p>
            <a:pPr marL="1371600" lvl="2" indent="-457200">
              <a:buFont typeface="+mj-lt"/>
              <a:buAutoNum type="arabicPeriod"/>
            </a:pPr>
            <a:r>
              <a:rPr lang="en-US" altLang="zh-TW" sz="2000" b="1" dirty="0" smtClean="0">
                <a:solidFill>
                  <a:srgbClr val="FFC000"/>
                </a:solidFill>
              </a:rPr>
              <a:t>Object </a:t>
            </a:r>
            <a:r>
              <a:rPr lang="en-US" altLang="zh-TW" sz="2000" b="1" dirty="0">
                <a:solidFill>
                  <a:srgbClr val="FFC000"/>
                </a:solidFill>
              </a:rPr>
              <a:t>model </a:t>
            </a:r>
            <a:r>
              <a:rPr lang="en-US" altLang="zh-TW" sz="2000" b="1" dirty="0" smtClean="0">
                <a:solidFill>
                  <a:srgbClr val="FFC000"/>
                </a:solidFill>
              </a:rPr>
              <a:t>(Data Dictionary, class diagrams)</a:t>
            </a:r>
            <a:endParaRPr lang="en-US" altLang="zh-TW" sz="2000" b="1" dirty="0">
              <a:solidFill>
                <a:srgbClr val="FFC000"/>
              </a:solidFill>
            </a:endParaRPr>
          </a:p>
          <a:p>
            <a:pPr marL="1371600" lvl="2" indent="-457200">
              <a:buFont typeface="+mj-lt"/>
              <a:buAutoNum type="arabicPeriod"/>
            </a:pPr>
            <a:r>
              <a:rPr lang="en-US" altLang="zh-TW" sz="2000" b="1" dirty="0" smtClean="0">
                <a:solidFill>
                  <a:srgbClr val="FFC000"/>
                </a:solidFill>
              </a:rPr>
              <a:t>Dynamic models</a:t>
            </a:r>
          </a:p>
          <a:p>
            <a:pPr marL="1371600" lvl="2" indent="-457200">
              <a:buFont typeface="+mj-lt"/>
              <a:buAutoNum type="arabicPeriod"/>
            </a:pPr>
            <a:r>
              <a:rPr lang="en-US" altLang="zh-TW" sz="2000" b="1" dirty="0" smtClean="0">
                <a:solidFill>
                  <a:srgbClr val="FFC000"/>
                </a:solidFill>
              </a:rPr>
              <a:t>User interface</a:t>
            </a:r>
          </a:p>
          <a:p>
            <a:pPr marL="742950" lvl="1" indent="-285750">
              <a:buFont typeface="Arial" pitchFamily="34" charset="0"/>
              <a:buChar char="•"/>
            </a:pPr>
            <a:r>
              <a:rPr lang="en-US" altLang="zh-TW" sz="2000" b="1" dirty="0" smtClean="0">
                <a:effectLst>
                  <a:outerShdw blurRad="38100" dist="38100" dir="2700000" algn="tl">
                    <a:srgbClr val="000000">
                      <a:alpha val="43137"/>
                    </a:srgbClr>
                  </a:outerShdw>
                </a:effectLst>
              </a:rPr>
              <a:t>Glossary</a:t>
            </a:r>
            <a:endParaRPr lang="en-US" altLang="zh-TW" sz="2000" b="1" spc="150" dirty="0" smtClean="0">
              <a:ln w="11430"/>
              <a:solidFill>
                <a:srgbClr val="F8F8F8"/>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16102590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標題 12"/>
          <p:cNvSpPr>
            <a:spLocks noGrp="1"/>
          </p:cNvSpPr>
          <p:nvPr>
            <p:ph type="title"/>
          </p:nvPr>
        </p:nvSpPr>
        <p:spPr/>
        <p:txBody>
          <a:bodyPr/>
          <a:lstStyle/>
          <a:p>
            <a:r>
              <a:rPr lang="zh-TW" altLang="en-US"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系統介紹</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(Introduction)</a:t>
            </a:r>
            <a:endParaRPr lang="zh-TW" altLang="en-US"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14" name="內容版面配置區 13"/>
          <p:cNvSpPr>
            <a:spLocks noGrp="1"/>
          </p:cNvSpPr>
          <p:nvPr>
            <p:ph sz="quarter" idx="13"/>
          </p:nvPr>
        </p:nvSpPr>
        <p:spPr/>
        <p:txBody>
          <a:bodyPr>
            <a:normAutofit/>
          </a:bodyPr>
          <a:lstStyle/>
          <a:p>
            <a:r>
              <a:rPr lang="zh-TW" altLang="zh-TW" sz="2500" dirty="0"/>
              <a:t>現在有許多大眾運輸工具提供給民眾搭乘，可以方便的在各地區或不同縣市間移動，省去民眾自己開車時需要尋找道路的麻煩，也能夠減少廢氣的排放。但各個交通工具間的時間連結卻十分薄弱，導致民眾在接續轉搭上難以有效安排，浪費許多時間在等候下一班車。此原因也導致許多人仍然選擇自行開車，雖然可能花費較多金錢，但卻可以省下那不必要的等候。</a:t>
            </a:r>
            <a:r>
              <a:rPr lang="zh-TW" altLang="zh-TW" sz="2500" dirty="0">
                <a:solidFill>
                  <a:schemeClr val="tx2"/>
                </a:solidFill>
              </a:rPr>
              <a:t>因此我們期望能整合各交通工具的時刻查詢系統，提供使用者完善的班次資料，並替其安排最佳搭乘路線</a:t>
            </a:r>
            <a:r>
              <a:rPr lang="zh-TW" altLang="zh-TW" sz="2500" dirty="0" smtClean="0">
                <a:solidFill>
                  <a:schemeClr val="tx2"/>
                </a:solidFill>
              </a:rPr>
              <a:t>。</a:t>
            </a:r>
            <a:endParaRPr lang="zh-TW" altLang="zh-TW" sz="2500" dirty="0">
              <a:solidFill>
                <a:schemeClr val="tx2"/>
              </a:solidFill>
            </a:endParaRPr>
          </a:p>
        </p:txBody>
      </p:sp>
    </p:spTree>
    <p:extLst>
      <p:ext uri="{BB962C8B-B14F-4D97-AF65-F5344CB8AC3E}">
        <p14:creationId xmlns:p14="http://schemas.microsoft.com/office/powerpoint/2010/main" val="35724913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內容版面配置區 1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114678" y="404664"/>
            <a:ext cx="2695682" cy="5256583"/>
          </a:xfrm>
        </p:spPr>
      </p:pic>
      <p:sp>
        <p:nvSpPr>
          <p:cNvPr id="5" name="標題 12"/>
          <p:cNvSpPr>
            <a:spLocks noGrp="1"/>
          </p:cNvSpPr>
          <p:nvPr>
            <p:ph type="title"/>
          </p:nvPr>
        </p:nvSpPr>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Scenarios</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1</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16" name="內容版面配置區 1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372200" y="1268760"/>
            <a:ext cx="2190750" cy="3505200"/>
          </a:xfrm>
        </p:spPr>
      </p:pic>
      <p:sp>
        <p:nvSpPr>
          <p:cNvPr id="17" name="文字方塊 16"/>
          <p:cNvSpPr txBox="1"/>
          <p:nvPr/>
        </p:nvSpPr>
        <p:spPr>
          <a:xfrm>
            <a:off x="683568" y="1556792"/>
            <a:ext cx="5184576" cy="4185761"/>
          </a:xfrm>
          <a:prstGeom prst="rect">
            <a:avLst/>
          </a:prstGeom>
          <a:noFill/>
        </p:spPr>
        <p:txBody>
          <a:bodyPr wrap="square" rtlCol="0">
            <a:spAutoFit/>
          </a:bodyPr>
          <a:lstStyle/>
          <a:p>
            <a:pPr algn="just"/>
            <a:r>
              <a:rPr lang="zh-TW" altLang="en-US" sz="1900" dirty="0" smtClean="0"/>
              <a:t>　　</a:t>
            </a:r>
            <a:r>
              <a:rPr lang="zh-TW" altLang="zh-TW" sz="1900" dirty="0" smtClean="0"/>
              <a:t>在禮拜五</a:t>
            </a:r>
            <a:r>
              <a:rPr lang="zh-TW" altLang="zh-TW" sz="1900" dirty="0"/>
              <a:t>的中午，</a:t>
            </a:r>
            <a:r>
              <a:rPr lang="en-US" altLang="zh-TW" sz="1900" dirty="0"/>
              <a:t>TOM</a:t>
            </a:r>
            <a:r>
              <a:rPr lang="zh-TW" altLang="zh-TW" sz="1900" dirty="0"/>
              <a:t>結束他這週最後一堂課程。而這個週末正逢為期三天的連續假期，因此他打算回台中老家，和父母一齊度過。因此他拿出他的智慧型手機，連上學校網路並進入『交通資訊整合暨動態資訊查詢系統』，開始規劃他的搭車行程。</a:t>
            </a:r>
          </a:p>
          <a:p>
            <a:pPr algn="just"/>
            <a:r>
              <a:rPr lang="zh-TW" altLang="en-US" sz="1900" dirty="0" smtClean="0"/>
              <a:t>　　</a:t>
            </a:r>
            <a:r>
              <a:rPr lang="zh-TW" altLang="zh-TW" sz="1900" dirty="0" smtClean="0"/>
              <a:t>開啟</a:t>
            </a:r>
            <a:r>
              <a:rPr lang="zh-TW" altLang="zh-TW" sz="1900" dirty="0"/>
              <a:t>程式後，系統要求</a:t>
            </a:r>
            <a:r>
              <a:rPr lang="en-US" altLang="zh-TW" sz="1900" dirty="0"/>
              <a:t>TOM</a:t>
            </a:r>
            <a:r>
              <a:rPr lang="zh-TW" altLang="zh-TW" sz="1900" dirty="0"/>
              <a:t>選擇出發時間、出發地點、抵達時間及抵達地點。因為</a:t>
            </a:r>
            <a:r>
              <a:rPr lang="en-US" altLang="zh-TW" sz="1900" dirty="0"/>
              <a:t>TOM</a:t>
            </a:r>
            <a:r>
              <a:rPr lang="zh-TW" altLang="zh-TW" sz="1900" dirty="0"/>
              <a:t>想要先吃過午餐在出發，所以將出發資訊設為下午一點從海洋大學出發，他又希望能夠與父母共進晚餐，故選擇晚上七點為抵達時間，而地點當然是他的老家，</a:t>
            </a:r>
            <a:r>
              <a:rPr lang="en-US" altLang="zh-TW" sz="1900" dirty="0"/>
              <a:t>TOM</a:t>
            </a:r>
            <a:r>
              <a:rPr lang="zh-TW" altLang="zh-TW" sz="1900" dirty="0"/>
              <a:t>確認完輸入的資料無誤後便點下送出鍵。在等待系統處理時，他便先動身前去食用午餐。</a:t>
            </a:r>
            <a:endParaRPr lang="zh-TW" altLang="en-US" sz="1900" dirty="0"/>
          </a:p>
        </p:txBody>
      </p:sp>
    </p:spTree>
    <p:extLst>
      <p:ext uri="{BB962C8B-B14F-4D97-AF65-F5344CB8AC3E}">
        <p14:creationId xmlns:p14="http://schemas.microsoft.com/office/powerpoint/2010/main" val="11845942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內容版面配置區 1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86086" y="3259435"/>
            <a:ext cx="1769690" cy="3450898"/>
          </a:xfrm>
        </p:spPr>
      </p:pic>
      <p:sp>
        <p:nvSpPr>
          <p:cNvPr id="5" name="標題 12"/>
          <p:cNvSpPr>
            <a:spLocks noGrp="1"/>
          </p:cNvSpPr>
          <p:nvPr>
            <p:ph type="title"/>
          </p:nvPr>
        </p:nvSpPr>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Scenarios</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2</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17" name="文字方塊 16"/>
          <p:cNvSpPr txBox="1"/>
          <p:nvPr/>
        </p:nvSpPr>
        <p:spPr>
          <a:xfrm>
            <a:off x="683568" y="1412776"/>
            <a:ext cx="7992888" cy="1846659"/>
          </a:xfrm>
          <a:prstGeom prst="rect">
            <a:avLst/>
          </a:prstGeom>
          <a:noFill/>
        </p:spPr>
        <p:txBody>
          <a:bodyPr wrap="square" rtlCol="0">
            <a:spAutoFit/>
          </a:bodyPr>
          <a:lstStyle/>
          <a:p>
            <a:pPr algn="just"/>
            <a:r>
              <a:rPr lang="zh-TW" altLang="en-US" sz="1900" dirty="0" smtClean="0"/>
              <a:t>　　</a:t>
            </a:r>
            <a:r>
              <a:rPr lang="zh-TW" altLang="zh-TW" sz="1900" dirty="0"/>
              <a:t>在</a:t>
            </a:r>
            <a:r>
              <a:rPr lang="en-US" altLang="zh-TW" sz="1900" dirty="0"/>
              <a:t>TOM</a:t>
            </a:r>
            <a:r>
              <a:rPr lang="zh-TW" altLang="zh-TW" sz="1900" dirty="0"/>
              <a:t>開始走沒多久，他的手機便開始震動，提醒他已經完成搭車路線的查詢及安排，於是</a:t>
            </a:r>
            <a:r>
              <a:rPr lang="en-US" altLang="zh-TW" sz="1900" dirty="0"/>
              <a:t>TOM</a:t>
            </a:r>
            <a:r>
              <a:rPr lang="zh-TW" altLang="zh-TW" sz="1900" dirty="0"/>
              <a:t>便邊走邊看系統所彙整出的資訊。首先他看到畫面上列出數個交通工具的安排線，例如：公車─火車─公車、客運─捷運─火車─公車，</a:t>
            </a:r>
            <a:r>
              <a:rPr lang="en-US" altLang="zh-TW" sz="1900" dirty="0"/>
              <a:t>TOM</a:t>
            </a:r>
            <a:r>
              <a:rPr lang="zh-TW" altLang="zh-TW" sz="1900" dirty="0"/>
              <a:t>稍微看一下後，選擇「客運─捷運─高鐵─公車」後系統便列出最符合條件的時間安排，並在各種工具搭車的前</a:t>
            </a:r>
            <a:r>
              <a:rPr lang="en-US" altLang="zh-TW" sz="1900" dirty="0"/>
              <a:t>5</a:t>
            </a:r>
            <a:r>
              <a:rPr lang="zh-TW" altLang="zh-TW" sz="1900" dirty="0"/>
              <a:t>分鐘設置鬧鐘，提醒</a:t>
            </a:r>
            <a:r>
              <a:rPr lang="en-US" altLang="zh-TW" sz="1900" dirty="0"/>
              <a:t>TOM</a:t>
            </a:r>
            <a:r>
              <a:rPr lang="zh-TW" altLang="zh-TW" sz="1900" dirty="0"/>
              <a:t>快到搭車時間，最後</a:t>
            </a:r>
            <a:r>
              <a:rPr lang="en-US" altLang="zh-TW" sz="1900" dirty="0"/>
              <a:t>TOM</a:t>
            </a:r>
            <a:r>
              <a:rPr lang="zh-TW" altLang="zh-TW" sz="1900" dirty="0"/>
              <a:t>看到螢幕上顯示設定成功訊息。</a:t>
            </a:r>
            <a:endParaRPr lang="zh-TW" altLang="en-US" sz="1900" dirty="0"/>
          </a:p>
        </p:txBody>
      </p:sp>
      <p:pic>
        <p:nvPicPr>
          <p:cNvPr id="6" name="內容版面配置區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7904" y="3259432"/>
            <a:ext cx="1769690" cy="3450898"/>
          </a:xfrm>
          <a:prstGeom prst="rect">
            <a:avLst/>
          </a:prstGeom>
        </p:spPr>
      </p:pic>
      <p:pic>
        <p:nvPicPr>
          <p:cNvPr id="7" name="內容版面配置區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8301" y="3259434"/>
            <a:ext cx="1769690" cy="3450898"/>
          </a:xfrm>
          <a:prstGeom prst="rect">
            <a:avLst/>
          </a:prstGeom>
        </p:spPr>
      </p:pic>
      <p:sp>
        <p:nvSpPr>
          <p:cNvPr id="3" name="向右箭號 2"/>
          <p:cNvSpPr/>
          <p:nvPr/>
        </p:nvSpPr>
        <p:spPr>
          <a:xfrm>
            <a:off x="2627784" y="4437112"/>
            <a:ext cx="864096" cy="5400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sp>
        <p:nvSpPr>
          <p:cNvPr id="10" name="向右箭號 9"/>
          <p:cNvSpPr/>
          <p:nvPr/>
        </p:nvSpPr>
        <p:spPr>
          <a:xfrm>
            <a:off x="5652120" y="4473119"/>
            <a:ext cx="864096" cy="54005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4" name="圖片 3"/>
          <p:cNvPicPr>
            <a:picLocks noChangeAspect="1"/>
          </p:cNvPicPr>
          <p:nvPr/>
        </p:nvPicPr>
        <p:blipFill rotWithShape="1">
          <a:blip r:embed="rId3" cstate="print">
            <a:extLst>
              <a:ext uri="{28A0092B-C50C-407E-A947-70E740481C1C}">
                <a14:useLocalDpi xmlns:a14="http://schemas.microsoft.com/office/drawing/2010/main" val="0"/>
              </a:ext>
            </a:extLst>
          </a:blip>
          <a:srcRect b="3953"/>
          <a:stretch/>
        </p:blipFill>
        <p:spPr>
          <a:xfrm>
            <a:off x="899592" y="3861048"/>
            <a:ext cx="1440160" cy="2213181"/>
          </a:xfrm>
          <a:prstGeom prst="rect">
            <a:avLst/>
          </a:prstGeom>
        </p:spPr>
      </p:pic>
      <p:pic>
        <p:nvPicPr>
          <p:cNvPr id="8" name="圖片 7"/>
          <p:cNvPicPr>
            <a:picLocks noChangeAspect="1"/>
          </p:cNvPicPr>
          <p:nvPr/>
        </p:nvPicPr>
        <p:blipFill rotWithShape="1">
          <a:blip r:embed="rId4" cstate="print">
            <a:extLst>
              <a:ext uri="{28A0092B-C50C-407E-A947-70E740481C1C}">
                <a14:useLocalDpi xmlns:a14="http://schemas.microsoft.com/office/drawing/2010/main" val="0"/>
              </a:ext>
            </a:extLst>
          </a:blip>
          <a:srcRect b="2514"/>
          <a:stretch/>
        </p:blipFill>
        <p:spPr>
          <a:xfrm>
            <a:off x="3885005" y="3861048"/>
            <a:ext cx="1407075" cy="2194723"/>
          </a:xfrm>
          <a:prstGeom prst="rect">
            <a:avLst/>
          </a:prstGeom>
        </p:spPr>
      </p:pic>
      <p:pic>
        <p:nvPicPr>
          <p:cNvPr id="9" name="圖片 8"/>
          <p:cNvPicPr>
            <a:picLocks noChangeAspect="1"/>
          </p:cNvPicPr>
          <p:nvPr/>
        </p:nvPicPr>
        <p:blipFill rotWithShape="1">
          <a:blip r:embed="rId5" cstate="print">
            <a:extLst>
              <a:ext uri="{28A0092B-C50C-407E-A947-70E740481C1C}">
                <a14:useLocalDpi xmlns:a14="http://schemas.microsoft.com/office/drawing/2010/main" val="0"/>
              </a:ext>
            </a:extLst>
          </a:blip>
          <a:srcRect b="8526"/>
          <a:stretch/>
        </p:blipFill>
        <p:spPr>
          <a:xfrm>
            <a:off x="6876256" y="3861048"/>
            <a:ext cx="1512167" cy="2213181"/>
          </a:xfrm>
          <a:prstGeom prst="rect">
            <a:avLst/>
          </a:prstGeom>
        </p:spPr>
      </p:pic>
    </p:spTree>
    <p:extLst>
      <p:ext uri="{BB962C8B-B14F-4D97-AF65-F5344CB8AC3E}">
        <p14:creationId xmlns:p14="http://schemas.microsoft.com/office/powerpoint/2010/main" val="24473511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Autofit/>
          </a:bodyPr>
          <a:lstStyle/>
          <a:p>
            <a:pPr marL="0" indent="0">
              <a:buNone/>
            </a:pPr>
            <a:r>
              <a:rPr lang="en-US" altLang="zh-TW" sz="2500" dirty="0">
                <a:solidFill>
                  <a:schemeClr val="tx2"/>
                </a:solidFill>
              </a:rPr>
              <a:t>Name of Use Case</a:t>
            </a:r>
            <a:endParaRPr lang="zh-TW" altLang="zh-TW" sz="2500" dirty="0">
              <a:solidFill>
                <a:schemeClr val="tx2"/>
              </a:solidFill>
            </a:endParaRPr>
          </a:p>
          <a:p>
            <a:r>
              <a:rPr lang="zh-TW" altLang="zh-TW" sz="2500" dirty="0"/>
              <a:t>單次查詢成功</a:t>
            </a:r>
          </a:p>
          <a:p>
            <a:pPr marL="0" indent="0">
              <a:buNone/>
            </a:pPr>
            <a:r>
              <a:rPr lang="en-US" altLang="zh-TW" sz="2500" dirty="0">
                <a:solidFill>
                  <a:schemeClr val="tx2"/>
                </a:solidFill>
              </a:rPr>
              <a:t>Actors </a:t>
            </a:r>
            <a:endParaRPr lang="zh-TW" altLang="zh-TW" sz="2500" dirty="0">
              <a:solidFill>
                <a:schemeClr val="tx2"/>
              </a:solidFill>
            </a:endParaRPr>
          </a:p>
          <a:p>
            <a:r>
              <a:rPr lang="zh-TW" altLang="zh-TW" sz="2500" dirty="0" smtClean="0"/>
              <a:t>使用者</a:t>
            </a:r>
            <a:r>
              <a:rPr lang="en-US" altLang="zh-TW" sz="2500" dirty="0"/>
              <a:t>(TOM)</a:t>
            </a:r>
            <a:endParaRPr lang="zh-TW" altLang="zh-TW" sz="2500" dirty="0"/>
          </a:p>
          <a:p>
            <a:r>
              <a:rPr lang="zh-TW" altLang="zh-TW" sz="2500" dirty="0"/>
              <a:t>系統</a:t>
            </a:r>
          </a:p>
          <a:p>
            <a:pPr marL="0" indent="0">
              <a:buNone/>
            </a:pPr>
            <a:r>
              <a:rPr lang="en-US" altLang="zh-TW" sz="2500" dirty="0">
                <a:solidFill>
                  <a:schemeClr val="tx2"/>
                </a:solidFill>
              </a:rPr>
              <a:t>Entry condition</a:t>
            </a:r>
            <a:r>
              <a:rPr lang="en-US" altLang="zh-TW" sz="2500" u="sng" dirty="0">
                <a:solidFill>
                  <a:schemeClr val="tx2"/>
                </a:solidFill>
              </a:rPr>
              <a:t> </a:t>
            </a:r>
            <a:endParaRPr lang="zh-TW" altLang="zh-TW" sz="2500" dirty="0">
              <a:solidFill>
                <a:schemeClr val="tx2"/>
              </a:solidFill>
            </a:endParaRPr>
          </a:p>
          <a:p>
            <a:r>
              <a:rPr lang="en-US" altLang="zh-TW" sz="2500" dirty="0"/>
              <a:t>TOM</a:t>
            </a:r>
            <a:r>
              <a:rPr lang="zh-TW" altLang="zh-TW" sz="2500" dirty="0"/>
              <a:t>選擇好出發時間、出發地點、抵達時間及抵達地點並按下送出鍵進行查詢</a:t>
            </a:r>
            <a:r>
              <a:rPr lang="zh-TW" altLang="zh-TW" sz="2500" dirty="0" smtClean="0"/>
              <a:t>。</a:t>
            </a:r>
            <a:endParaRPr lang="zh-TW" altLang="zh-TW" sz="2500" dirty="0"/>
          </a:p>
        </p:txBody>
      </p:sp>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 Case Model</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1</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10671882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Autofit/>
          </a:bodyPr>
          <a:lstStyle/>
          <a:p>
            <a:pPr marL="0" indent="0">
              <a:buNone/>
            </a:pPr>
            <a:r>
              <a:rPr lang="en-US" altLang="zh-TW" sz="2500" dirty="0" smtClean="0">
                <a:solidFill>
                  <a:schemeClr val="tx2"/>
                </a:solidFill>
              </a:rPr>
              <a:t>Flow </a:t>
            </a:r>
            <a:r>
              <a:rPr lang="en-US" altLang="zh-TW" sz="2500" dirty="0">
                <a:solidFill>
                  <a:schemeClr val="tx2"/>
                </a:solidFill>
              </a:rPr>
              <a:t>of Events </a:t>
            </a:r>
            <a:endParaRPr lang="zh-TW" altLang="zh-TW" sz="2500" dirty="0">
              <a:solidFill>
                <a:schemeClr val="tx2"/>
              </a:solidFill>
            </a:endParaRPr>
          </a:p>
          <a:p>
            <a:pPr lvl="0"/>
            <a:r>
              <a:rPr lang="zh-TW" altLang="zh-TW" sz="2500" dirty="0"/>
              <a:t>系統收到使用者查詢的參數。</a:t>
            </a:r>
          </a:p>
          <a:p>
            <a:pPr lvl="0"/>
            <a:r>
              <a:rPr lang="zh-TW" altLang="zh-TW" sz="2500" dirty="0"/>
              <a:t>系統進入資料庫進行查詢與分析。</a:t>
            </a:r>
          </a:p>
          <a:p>
            <a:pPr lvl="0"/>
            <a:r>
              <a:rPr lang="zh-TW" altLang="zh-TW" sz="2500" dirty="0"/>
              <a:t>系統將查詢的結果回傳至使用者。</a:t>
            </a:r>
          </a:p>
          <a:p>
            <a:pPr lvl="0"/>
            <a:r>
              <a:rPr lang="zh-TW" altLang="zh-TW" sz="2500" dirty="0"/>
              <a:t>使用者選擇其中一項結果傳回系統。</a:t>
            </a:r>
          </a:p>
          <a:p>
            <a:pPr lvl="0"/>
            <a:r>
              <a:rPr lang="zh-TW" altLang="zh-TW" sz="2500" dirty="0"/>
              <a:t>系統設定鬧鐘並回傳訊息。</a:t>
            </a:r>
          </a:p>
          <a:p>
            <a:pPr marL="0" indent="0">
              <a:buNone/>
            </a:pPr>
            <a:r>
              <a:rPr lang="en-US" altLang="zh-TW" sz="2500" dirty="0">
                <a:solidFill>
                  <a:schemeClr val="tx2"/>
                </a:solidFill>
              </a:rPr>
              <a:t>Exit condition </a:t>
            </a:r>
            <a:endParaRPr lang="zh-TW" altLang="zh-TW" sz="2500" dirty="0">
              <a:solidFill>
                <a:schemeClr val="tx2"/>
              </a:solidFill>
            </a:endParaRPr>
          </a:p>
          <a:p>
            <a:r>
              <a:rPr lang="zh-TW" altLang="zh-TW" sz="2500" dirty="0"/>
              <a:t>當使用者收到設定成功的訊息</a:t>
            </a:r>
            <a:r>
              <a:rPr lang="zh-TW" altLang="zh-TW" sz="2500" dirty="0" smtClean="0"/>
              <a:t>。</a:t>
            </a:r>
            <a:endParaRPr lang="zh-TW" altLang="zh-TW" sz="2500" dirty="0"/>
          </a:p>
        </p:txBody>
      </p:sp>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 Case Model</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2</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5621684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a:xfrm>
            <a:off x="609600" y="1600200"/>
            <a:ext cx="8282880" cy="4114800"/>
          </a:xfrm>
        </p:spPr>
        <p:txBody>
          <a:bodyPr>
            <a:noAutofit/>
          </a:bodyPr>
          <a:lstStyle/>
          <a:p>
            <a:pPr marL="0" indent="0">
              <a:buNone/>
            </a:pPr>
            <a:r>
              <a:rPr lang="en-US" altLang="zh-TW" sz="2500" dirty="0" smtClean="0">
                <a:solidFill>
                  <a:schemeClr val="tx2"/>
                </a:solidFill>
              </a:rPr>
              <a:t>Exceptions </a:t>
            </a:r>
            <a:endParaRPr lang="zh-TW" altLang="zh-TW" sz="2500" dirty="0">
              <a:solidFill>
                <a:schemeClr val="tx2"/>
              </a:solidFill>
            </a:endParaRPr>
          </a:p>
          <a:p>
            <a:r>
              <a:rPr lang="en-US" altLang="zh-TW" sz="2500" dirty="0"/>
              <a:t>1.</a:t>
            </a:r>
            <a:r>
              <a:rPr lang="zh-TW" altLang="zh-TW" sz="2500" dirty="0"/>
              <a:t>如果輸入錯誤，則使用者會收到搜尋的建議訊息。</a:t>
            </a:r>
          </a:p>
          <a:p>
            <a:r>
              <a:rPr lang="en-US" altLang="zh-TW" sz="2500" dirty="0"/>
              <a:t>2.</a:t>
            </a:r>
            <a:r>
              <a:rPr lang="zh-TW" altLang="zh-TW" sz="2500" dirty="0"/>
              <a:t>如果系統發生錯誤，則使用者會收到警示視窗說明。</a:t>
            </a:r>
          </a:p>
          <a:p>
            <a:r>
              <a:rPr lang="en-US" altLang="zh-TW" sz="2500" dirty="0"/>
              <a:t>3.</a:t>
            </a:r>
            <a:r>
              <a:rPr lang="zh-TW" altLang="zh-TW" sz="2500" dirty="0"/>
              <a:t>如果系統發生錯誤，則系統會收到通知進行重新啟動。</a:t>
            </a:r>
          </a:p>
          <a:p>
            <a:pPr marL="0" indent="0">
              <a:buNone/>
            </a:pPr>
            <a:r>
              <a:rPr lang="en-US" altLang="zh-TW" sz="2500" dirty="0">
                <a:solidFill>
                  <a:schemeClr val="tx2"/>
                </a:solidFill>
              </a:rPr>
              <a:t>Special Requirements </a:t>
            </a:r>
            <a:endParaRPr lang="zh-TW" altLang="zh-TW" sz="2500" dirty="0">
              <a:solidFill>
                <a:schemeClr val="tx2"/>
              </a:solidFill>
            </a:endParaRPr>
          </a:p>
          <a:p>
            <a:r>
              <a:rPr lang="zh-TW" altLang="zh-TW" sz="2500" dirty="0"/>
              <a:t>系統在收到查詢的要求之後在</a:t>
            </a:r>
            <a:r>
              <a:rPr lang="en-US" altLang="zh-TW" sz="2500" dirty="0"/>
              <a:t>10</a:t>
            </a:r>
            <a:r>
              <a:rPr lang="zh-TW" altLang="zh-TW" sz="2500" dirty="0"/>
              <a:t>秒內要搜尋結束並傳回資訊。</a:t>
            </a:r>
            <a:endParaRPr lang="zh-TW" altLang="en-US" sz="2500" dirty="0"/>
          </a:p>
        </p:txBody>
      </p:sp>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 Case Model</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3</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34808801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 Case Model</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4</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1026" name="Picture 2" descr="useCaseMod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125" y="1430150"/>
            <a:ext cx="7693307" cy="444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45943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zh-TW" altLang="en-US"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t>
            </a:r>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Object Model</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Data Dictionary</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1</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79608376"/>
              </p:ext>
            </p:extLst>
          </p:nvPr>
        </p:nvGraphicFramePr>
        <p:xfrm>
          <a:off x="251520" y="2204864"/>
          <a:ext cx="4248472" cy="3240362"/>
        </p:xfrm>
        <a:graphic>
          <a:graphicData uri="http://schemas.openxmlformats.org/drawingml/2006/table">
            <a:tbl>
              <a:tblPr firstRow="1" bandRow="1">
                <a:tableStyleId>{00A15C55-8517-42AA-B614-E9B94910E393}</a:tableStyleId>
              </a:tblPr>
              <a:tblGrid>
                <a:gridCol w="2301256"/>
                <a:gridCol w="1947216"/>
              </a:tblGrid>
              <a:tr h="476072">
                <a:tc>
                  <a:txBody>
                    <a:bodyPr/>
                    <a:lstStyle/>
                    <a:p>
                      <a:pPr algn="ctr"/>
                      <a:r>
                        <a:rPr lang="zh-TW" altLang="en-US" sz="2500" dirty="0" smtClean="0"/>
                        <a:t>欄位名稱</a:t>
                      </a:r>
                      <a:endParaRPr lang="zh-TW" altLang="en-US" sz="2500" dirty="0"/>
                    </a:p>
                  </a:txBody>
                  <a:tcPr anchor="ctr"/>
                </a:tc>
                <a:tc>
                  <a:txBody>
                    <a:bodyPr/>
                    <a:lstStyle/>
                    <a:p>
                      <a:pPr algn="ctr"/>
                      <a:r>
                        <a:rPr lang="zh-TW" altLang="en-US" sz="2500" dirty="0" smtClean="0"/>
                        <a:t>型態</a:t>
                      </a:r>
                      <a:endParaRPr lang="zh-TW" altLang="en-US" sz="2500" dirty="0"/>
                    </a:p>
                  </a:txBody>
                  <a:tcPr anchor="ctr"/>
                </a:tc>
              </a:tr>
              <a:tr h="552858">
                <a:tc>
                  <a:txBody>
                    <a:bodyPr/>
                    <a:lstStyle/>
                    <a:p>
                      <a:pPr algn="ctr"/>
                      <a:r>
                        <a:rPr lang="zh-TW" altLang="en-US" sz="2400" dirty="0" smtClean="0"/>
                        <a:t>出發時間</a:t>
                      </a:r>
                      <a:endParaRPr lang="zh-TW" altLang="en-US" sz="2400" dirty="0"/>
                    </a:p>
                  </a:txBody>
                  <a:tcPr anchor="ctr"/>
                </a:tc>
                <a:tc>
                  <a:txBody>
                    <a:bodyPr/>
                    <a:lstStyle/>
                    <a:p>
                      <a:pPr algn="ctr"/>
                      <a:r>
                        <a:rPr lang="en-US" altLang="zh-TW" sz="2400" dirty="0" err="1" smtClean="0"/>
                        <a:t>Int</a:t>
                      </a:r>
                      <a:endParaRPr lang="zh-TW" altLang="en-US" sz="2400" dirty="0"/>
                    </a:p>
                  </a:txBody>
                  <a:tcPr anchor="ctr"/>
                </a:tc>
              </a:tr>
              <a:tr h="552858">
                <a:tc>
                  <a:txBody>
                    <a:bodyPr/>
                    <a:lstStyle/>
                    <a:p>
                      <a:pPr algn="ctr"/>
                      <a:r>
                        <a:rPr lang="zh-TW" altLang="en-US" sz="2400" dirty="0" smtClean="0"/>
                        <a:t>抵達時間</a:t>
                      </a:r>
                      <a:endParaRPr lang="zh-TW" altLang="en-US" sz="2400" dirty="0"/>
                    </a:p>
                  </a:txBody>
                  <a:tcPr anchor="ctr"/>
                </a:tc>
                <a:tc>
                  <a:txBody>
                    <a:bodyPr/>
                    <a:lstStyle/>
                    <a:p>
                      <a:pPr algn="ctr"/>
                      <a:r>
                        <a:rPr lang="en-US" altLang="zh-TW" sz="2400" dirty="0" err="1" smtClean="0"/>
                        <a:t>Int</a:t>
                      </a:r>
                      <a:endParaRPr lang="zh-TW" altLang="en-US" sz="2400" dirty="0"/>
                    </a:p>
                  </a:txBody>
                  <a:tcPr anchor="ctr"/>
                </a:tc>
              </a:tr>
              <a:tr h="552858">
                <a:tc>
                  <a:txBody>
                    <a:bodyPr/>
                    <a:lstStyle/>
                    <a:p>
                      <a:pPr algn="ctr"/>
                      <a:r>
                        <a:rPr lang="zh-TW" altLang="en-US" sz="2400" dirty="0" smtClean="0"/>
                        <a:t>出發地點</a:t>
                      </a:r>
                      <a:endParaRPr lang="zh-TW" altLang="en-US" sz="2400" dirty="0"/>
                    </a:p>
                  </a:txBody>
                  <a:tcPr anchor="ctr"/>
                </a:tc>
                <a:tc>
                  <a:txBody>
                    <a:bodyPr/>
                    <a:lstStyle/>
                    <a:p>
                      <a:pPr algn="ctr"/>
                      <a:r>
                        <a:rPr lang="en-US" altLang="zh-TW" sz="2400" dirty="0" smtClean="0"/>
                        <a:t>String</a:t>
                      </a:r>
                      <a:endParaRPr lang="zh-TW" altLang="en-US" sz="2400" dirty="0"/>
                    </a:p>
                  </a:txBody>
                  <a:tcPr anchor="ctr"/>
                </a:tc>
              </a:tr>
              <a:tr h="552858">
                <a:tc>
                  <a:txBody>
                    <a:bodyPr/>
                    <a:lstStyle/>
                    <a:p>
                      <a:pPr algn="ctr"/>
                      <a:r>
                        <a:rPr lang="zh-TW" altLang="en-US" sz="2400" dirty="0" smtClean="0"/>
                        <a:t>抵達地點</a:t>
                      </a:r>
                      <a:endParaRPr lang="zh-TW" altLang="en-US" sz="2400" dirty="0"/>
                    </a:p>
                  </a:txBody>
                  <a:tcPr anchor="ctr"/>
                </a:tc>
                <a:tc>
                  <a:txBody>
                    <a:bodyPr/>
                    <a:lstStyle/>
                    <a:p>
                      <a:pPr algn="ctr"/>
                      <a:r>
                        <a:rPr lang="en-US" altLang="zh-TW" sz="2400" dirty="0" smtClean="0"/>
                        <a:t>Sting</a:t>
                      </a:r>
                      <a:endParaRPr lang="zh-TW" altLang="en-US" sz="2400" dirty="0"/>
                    </a:p>
                  </a:txBody>
                  <a:tcPr anchor="ctr"/>
                </a:tc>
              </a:tr>
              <a:tr h="552858">
                <a:tc>
                  <a:txBody>
                    <a:bodyPr/>
                    <a:lstStyle/>
                    <a:p>
                      <a:pPr algn="ctr"/>
                      <a:r>
                        <a:rPr lang="zh-TW" altLang="en-US" sz="2400" dirty="0" smtClean="0"/>
                        <a:t>交通工具序列</a:t>
                      </a:r>
                      <a:endParaRPr lang="zh-TW" altLang="en-US" sz="2400" dirty="0"/>
                    </a:p>
                  </a:txBody>
                  <a:tcPr anchor="ctr"/>
                </a:tc>
                <a:tc>
                  <a:txBody>
                    <a:bodyPr/>
                    <a:lstStyle/>
                    <a:p>
                      <a:pPr algn="ctr"/>
                      <a:r>
                        <a:rPr lang="en-US" altLang="zh-TW" sz="2400" dirty="0" err="1" smtClean="0"/>
                        <a:t>ArrayList</a:t>
                      </a:r>
                      <a:endParaRPr lang="zh-TW" altLang="en-US" sz="2400" dirty="0"/>
                    </a:p>
                  </a:txBody>
                  <a:tcPr anchor="ct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977131"/>
              </p:ext>
            </p:extLst>
          </p:nvPr>
        </p:nvGraphicFramePr>
        <p:xfrm>
          <a:off x="4716016" y="2204864"/>
          <a:ext cx="4248472" cy="1581788"/>
        </p:xfrm>
        <a:graphic>
          <a:graphicData uri="http://schemas.openxmlformats.org/drawingml/2006/table">
            <a:tbl>
              <a:tblPr firstRow="1" bandRow="1">
                <a:tableStyleId>{00A15C55-8517-42AA-B614-E9B94910E393}</a:tableStyleId>
              </a:tblPr>
              <a:tblGrid>
                <a:gridCol w="2301256"/>
                <a:gridCol w="1947216"/>
              </a:tblGrid>
              <a:tr h="476072">
                <a:tc>
                  <a:txBody>
                    <a:bodyPr/>
                    <a:lstStyle/>
                    <a:p>
                      <a:pPr algn="ctr"/>
                      <a:r>
                        <a:rPr lang="zh-TW" altLang="en-US" sz="2500" dirty="0" smtClean="0"/>
                        <a:t>欄位名稱</a:t>
                      </a:r>
                      <a:endParaRPr lang="zh-TW" altLang="en-US" sz="2500" dirty="0"/>
                    </a:p>
                  </a:txBody>
                  <a:tcPr anchor="ctr"/>
                </a:tc>
                <a:tc>
                  <a:txBody>
                    <a:bodyPr/>
                    <a:lstStyle/>
                    <a:p>
                      <a:pPr algn="ctr"/>
                      <a:r>
                        <a:rPr lang="zh-TW" altLang="en-US" sz="2500" dirty="0" smtClean="0"/>
                        <a:t>型態</a:t>
                      </a:r>
                      <a:endParaRPr lang="zh-TW" altLang="en-US" sz="2500" dirty="0"/>
                    </a:p>
                  </a:txBody>
                  <a:tcPr anchor="ctr"/>
                </a:tc>
              </a:tr>
              <a:tr h="552858">
                <a:tc>
                  <a:txBody>
                    <a:bodyPr/>
                    <a:lstStyle/>
                    <a:p>
                      <a:pPr algn="ctr"/>
                      <a:r>
                        <a:rPr lang="zh-TW" altLang="en-US" sz="2400" dirty="0" smtClean="0"/>
                        <a:t>交通工具類型</a:t>
                      </a:r>
                      <a:endParaRPr lang="zh-TW" altLang="en-US" sz="2400" dirty="0"/>
                    </a:p>
                  </a:txBody>
                  <a:tcPr anchor="ctr"/>
                </a:tc>
                <a:tc>
                  <a:txBody>
                    <a:bodyPr/>
                    <a:lstStyle/>
                    <a:p>
                      <a:pPr algn="ctr"/>
                      <a:r>
                        <a:rPr lang="en-US" altLang="zh-TW" sz="2400" dirty="0" err="1" smtClean="0"/>
                        <a:t>Enum</a:t>
                      </a:r>
                      <a:r>
                        <a:rPr lang="en-US" altLang="zh-TW" sz="2400" dirty="0" smtClean="0"/>
                        <a:t> type</a:t>
                      </a:r>
                      <a:endParaRPr lang="zh-TW" altLang="en-US" sz="2400" dirty="0"/>
                    </a:p>
                  </a:txBody>
                  <a:tcPr anchor="ctr"/>
                </a:tc>
              </a:tr>
              <a:tr h="552858">
                <a:tc>
                  <a:txBody>
                    <a:bodyPr/>
                    <a:lstStyle/>
                    <a:p>
                      <a:pPr algn="ctr"/>
                      <a:r>
                        <a:rPr lang="zh-TW" altLang="en-US" sz="2400" dirty="0" smtClean="0"/>
                        <a:t>班次列表</a:t>
                      </a:r>
                      <a:endParaRPr lang="zh-TW" altLang="en-US" sz="2400" dirty="0"/>
                    </a:p>
                  </a:txBody>
                  <a:tcPr anchor="ctr"/>
                </a:tc>
                <a:tc>
                  <a:txBody>
                    <a:bodyPr/>
                    <a:lstStyle/>
                    <a:p>
                      <a:pPr algn="ctr"/>
                      <a:r>
                        <a:rPr lang="en-US" altLang="zh-TW" sz="2400" dirty="0" err="1" smtClean="0"/>
                        <a:t>ArrayList</a:t>
                      </a:r>
                      <a:endParaRPr lang="zh-TW" altLang="en-US" sz="2400" dirty="0"/>
                    </a:p>
                  </a:txBody>
                  <a:tcPr anchor="ctr"/>
                </a:tc>
              </a:tr>
            </a:tbl>
          </a:graphicData>
        </a:graphic>
      </p:graphicFrame>
      <p:sp>
        <p:nvSpPr>
          <p:cNvPr id="6" name="文字方塊 5"/>
          <p:cNvSpPr txBox="1"/>
          <p:nvPr/>
        </p:nvSpPr>
        <p:spPr>
          <a:xfrm>
            <a:off x="395536" y="1628800"/>
            <a:ext cx="7992888" cy="477054"/>
          </a:xfrm>
          <a:prstGeom prst="rect">
            <a:avLst/>
          </a:prstGeom>
          <a:noFill/>
        </p:spPr>
        <p:txBody>
          <a:bodyPr wrap="square" rtlCol="0">
            <a:spAutoFit/>
          </a:bodyPr>
          <a:lstStyle/>
          <a:p>
            <a:r>
              <a:rPr lang="zh-TW" altLang="en-US" sz="2500" b="1" dirty="0" smtClean="0">
                <a:effectLst>
                  <a:outerShdw blurRad="38100" dist="38100" dir="2700000" algn="tl">
                    <a:srgbClr val="000000">
                      <a:alpha val="43137"/>
                    </a:srgbClr>
                  </a:outerShdw>
                </a:effectLst>
              </a:rPr>
              <a:t>↓搭乘序列資料　　　　　　　↓交通工具總資料</a:t>
            </a:r>
            <a:endParaRPr lang="zh-TW" altLang="en-US" sz="25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760453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zh-TW" altLang="en-US"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t>
            </a:r>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Object Model</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Data Dictionary</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2</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5752858"/>
              </p:ext>
            </p:extLst>
          </p:nvPr>
        </p:nvGraphicFramePr>
        <p:xfrm>
          <a:off x="251520" y="2204864"/>
          <a:ext cx="4248472" cy="2687504"/>
        </p:xfrm>
        <a:graphic>
          <a:graphicData uri="http://schemas.openxmlformats.org/drawingml/2006/table">
            <a:tbl>
              <a:tblPr firstRow="1" bandRow="1">
                <a:tableStyleId>{00A15C55-8517-42AA-B614-E9B94910E393}</a:tableStyleId>
              </a:tblPr>
              <a:tblGrid>
                <a:gridCol w="2301256"/>
                <a:gridCol w="1947216"/>
              </a:tblGrid>
              <a:tr h="476072">
                <a:tc>
                  <a:txBody>
                    <a:bodyPr/>
                    <a:lstStyle/>
                    <a:p>
                      <a:pPr algn="ctr"/>
                      <a:r>
                        <a:rPr lang="zh-TW" altLang="en-US" sz="2500" dirty="0" smtClean="0"/>
                        <a:t>欄位名稱</a:t>
                      </a:r>
                      <a:endParaRPr lang="zh-TW" altLang="en-US" sz="2500" dirty="0"/>
                    </a:p>
                  </a:txBody>
                  <a:tcPr anchor="ctr"/>
                </a:tc>
                <a:tc>
                  <a:txBody>
                    <a:bodyPr/>
                    <a:lstStyle/>
                    <a:p>
                      <a:pPr algn="ctr"/>
                      <a:r>
                        <a:rPr lang="zh-TW" altLang="en-US" sz="2500" dirty="0" smtClean="0"/>
                        <a:t>型態</a:t>
                      </a:r>
                      <a:endParaRPr lang="zh-TW" altLang="en-US" sz="2500" dirty="0"/>
                    </a:p>
                  </a:txBody>
                  <a:tcPr anchor="ctr"/>
                </a:tc>
              </a:tr>
              <a:tr h="552858">
                <a:tc>
                  <a:txBody>
                    <a:bodyPr/>
                    <a:lstStyle/>
                    <a:p>
                      <a:pPr algn="ctr"/>
                      <a:r>
                        <a:rPr lang="zh-TW" altLang="en-US" sz="2400" dirty="0" smtClean="0"/>
                        <a:t>班次編號</a:t>
                      </a:r>
                      <a:endParaRPr lang="zh-TW" altLang="en-US" sz="2400" dirty="0"/>
                    </a:p>
                  </a:txBody>
                  <a:tcPr anchor="ctr"/>
                </a:tc>
                <a:tc>
                  <a:txBody>
                    <a:bodyPr/>
                    <a:lstStyle/>
                    <a:p>
                      <a:pPr algn="ctr"/>
                      <a:r>
                        <a:rPr lang="en-US" altLang="zh-TW" sz="2400" dirty="0" err="1" smtClean="0"/>
                        <a:t>Int</a:t>
                      </a:r>
                      <a:endParaRPr lang="zh-TW" altLang="en-US" sz="2400" dirty="0"/>
                    </a:p>
                  </a:txBody>
                  <a:tcPr anchor="ctr"/>
                </a:tc>
              </a:tr>
              <a:tr h="552858">
                <a:tc>
                  <a:txBody>
                    <a:bodyPr/>
                    <a:lstStyle/>
                    <a:p>
                      <a:pPr algn="ctr"/>
                      <a:r>
                        <a:rPr lang="zh-TW" altLang="en-US" sz="2400" dirty="0" smtClean="0"/>
                        <a:t>出發地點</a:t>
                      </a:r>
                      <a:endParaRPr lang="zh-TW" altLang="en-US" sz="2400" dirty="0"/>
                    </a:p>
                  </a:txBody>
                  <a:tcPr anchor="ctr"/>
                </a:tc>
                <a:tc>
                  <a:txBody>
                    <a:bodyPr/>
                    <a:lstStyle/>
                    <a:p>
                      <a:pPr algn="ctr"/>
                      <a:r>
                        <a:rPr lang="en-US" altLang="zh-TW" sz="2400" dirty="0" smtClean="0"/>
                        <a:t>String</a:t>
                      </a:r>
                      <a:endParaRPr lang="zh-TW" altLang="en-US" sz="2400" dirty="0"/>
                    </a:p>
                  </a:txBody>
                  <a:tcPr anchor="ctr"/>
                </a:tc>
              </a:tr>
              <a:tr h="552858">
                <a:tc>
                  <a:txBody>
                    <a:bodyPr/>
                    <a:lstStyle/>
                    <a:p>
                      <a:pPr algn="ctr"/>
                      <a:r>
                        <a:rPr lang="zh-TW" altLang="en-US" sz="2400" dirty="0" smtClean="0"/>
                        <a:t>抵達地點</a:t>
                      </a:r>
                      <a:endParaRPr lang="zh-TW" altLang="en-US" sz="2400" dirty="0"/>
                    </a:p>
                  </a:txBody>
                  <a:tcPr anchor="ctr"/>
                </a:tc>
                <a:tc>
                  <a:txBody>
                    <a:bodyPr/>
                    <a:lstStyle/>
                    <a:p>
                      <a:pPr algn="ctr"/>
                      <a:r>
                        <a:rPr lang="en-US" altLang="zh-TW" sz="2400" dirty="0" smtClean="0"/>
                        <a:t>String</a:t>
                      </a:r>
                      <a:endParaRPr lang="zh-TW" altLang="en-US" sz="2400" dirty="0"/>
                    </a:p>
                  </a:txBody>
                  <a:tcPr anchor="ctr"/>
                </a:tc>
              </a:tr>
              <a:tr h="552858">
                <a:tc>
                  <a:txBody>
                    <a:bodyPr/>
                    <a:lstStyle/>
                    <a:p>
                      <a:pPr algn="ctr"/>
                      <a:r>
                        <a:rPr lang="zh-TW" altLang="en-US" sz="2400" dirty="0" smtClean="0"/>
                        <a:t>停靠列表</a:t>
                      </a:r>
                      <a:endParaRPr lang="zh-TW" altLang="en-US" sz="2400" dirty="0"/>
                    </a:p>
                  </a:txBody>
                  <a:tcPr anchor="ctr"/>
                </a:tc>
                <a:tc>
                  <a:txBody>
                    <a:bodyPr/>
                    <a:lstStyle/>
                    <a:p>
                      <a:pPr algn="ctr"/>
                      <a:r>
                        <a:rPr lang="en-US" altLang="zh-TW" sz="2400" dirty="0" err="1" smtClean="0"/>
                        <a:t>ArrayList</a:t>
                      </a:r>
                      <a:endParaRPr lang="zh-TW" altLang="en-US" sz="2400" dirty="0"/>
                    </a:p>
                  </a:txBody>
                  <a:tcPr anchor="ctr"/>
                </a:tc>
              </a:tr>
            </a:tbl>
          </a:graphicData>
        </a:graphic>
      </p:graphicFrame>
      <p:sp>
        <p:nvSpPr>
          <p:cNvPr id="6" name="文字方塊 5"/>
          <p:cNvSpPr txBox="1"/>
          <p:nvPr/>
        </p:nvSpPr>
        <p:spPr>
          <a:xfrm>
            <a:off x="395536" y="1628800"/>
            <a:ext cx="7992888" cy="477054"/>
          </a:xfrm>
          <a:prstGeom prst="rect">
            <a:avLst/>
          </a:prstGeom>
          <a:noFill/>
        </p:spPr>
        <p:txBody>
          <a:bodyPr wrap="square" rtlCol="0">
            <a:spAutoFit/>
          </a:bodyPr>
          <a:lstStyle/>
          <a:p>
            <a:r>
              <a:rPr lang="zh-TW" altLang="en-US" sz="2500" b="1" dirty="0" smtClean="0">
                <a:effectLst>
                  <a:outerShdw blurRad="38100" dist="38100" dir="2700000" algn="tl">
                    <a:srgbClr val="000000">
                      <a:alpha val="43137"/>
                    </a:srgbClr>
                  </a:outerShdw>
                </a:effectLst>
              </a:rPr>
              <a:t>↓班次資料　　　　　　　　　↓停靠資料</a:t>
            </a:r>
            <a:endParaRPr lang="zh-TW" altLang="en-US" sz="2500" b="1" dirty="0">
              <a:effectLst>
                <a:outerShdw blurRad="38100" dist="38100" dir="2700000" algn="tl">
                  <a:srgbClr val="000000">
                    <a:alpha val="43137"/>
                  </a:srgbClr>
                </a:outerShdw>
              </a:effectLst>
            </a:endParaRPr>
          </a:p>
        </p:txBody>
      </p:sp>
      <p:graphicFrame>
        <p:nvGraphicFramePr>
          <p:cNvPr id="8" name="表格 7"/>
          <p:cNvGraphicFramePr>
            <a:graphicFrameLocks noGrp="1"/>
          </p:cNvGraphicFramePr>
          <p:nvPr>
            <p:extLst>
              <p:ext uri="{D42A27DB-BD31-4B8C-83A1-F6EECF244321}">
                <p14:modId xmlns:p14="http://schemas.microsoft.com/office/powerpoint/2010/main" val="2509198246"/>
              </p:ext>
            </p:extLst>
          </p:nvPr>
        </p:nvGraphicFramePr>
        <p:xfrm>
          <a:off x="4644008" y="2204864"/>
          <a:ext cx="4248472" cy="2687504"/>
        </p:xfrm>
        <a:graphic>
          <a:graphicData uri="http://schemas.openxmlformats.org/drawingml/2006/table">
            <a:tbl>
              <a:tblPr firstRow="1" bandRow="1">
                <a:tableStyleId>{00A15C55-8517-42AA-B614-E9B94910E393}</a:tableStyleId>
              </a:tblPr>
              <a:tblGrid>
                <a:gridCol w="2301256"/>
                <a:gridCol w="1947216"/>
              </a:tblGrid>
              <a:tr h="476072">
                <a:tc>
                  <a:txBody>
                    <a:bodyPr/>
                    <a:lstStyle/>
                    <a:p>
                      <a:pPr algn="ctr"/>
                      <a:r>
                        <a:rPr lang="zh-TW" altLang="en-US" sz="2500" dirty="0" smtClean="0"/>
                        <a:t>欄位名稱</a:t>
                      </a:r>
                      <a:endParaRPr lang="zh-TW" altLang="en-US" sz="2500" dirty="0"/>
                    </a:p>
                  </a:txBody>
                  <a:tcPr anchor="ctr"/>
                </a:tc>
                <a:tc>
                  <a:txBody>
                    <a:bodyPr/>
                    <a:lstStyle/>
                    <a:p>
                      <a:pPr algn="ctr"/>
                      <a:r>
                        <a:rPr lang="zh-TW" altLang="en-US" sz="2500" dirty="0" smtClean="0"/>
                        <a:t>型態</a:t>
                      </a:r>
                      <a:endParaRPr lang="zh-TW" altLang="en-US" sz="2500" dirty="0"/>
                    </a:p>
                  </a:txBody>
                  <a:tcPr anchor="ctr"/>
                </a:tc>
              </a:tr>
              <a:tr h="552858">
                <a:tc>
                  <a:txBody>
                    <a:bodyPr/>
                    <a:lstStyle/>
                    <a:p>
                      <a:pPr algn="ctr"/>
                      <a:r>
                        <a:rPr lang="zh-TW" altLang="en-US" sz="2400" dirty="0" smtClean="0"/>
                        <a:t>出發地點</a:t>
                      </a:r>
                      <a:endParaRPr lang="zh-TW" altLang="en-US" sz="2400" dirty="0"/>
                    </a:p>
                  </a:txBody>
                  <a:tcPr anchor="ctr"/>
                </a:tc>
                <a:tc>
                  <a:txBody>
                    <a:bodyPr/>
                    <a:lstStyle/>
                    <a:p>
                      <a:pPr algn="ctr"/>
                      <a:r>
                        <a:rPr lang="en-US" altLang="zh-TW" sz="2400" dirty="0" smtClean="0"/>
                        <a:t>String</a:t>
                      </a:r>
                      <a:endParaRPr lang="zh-TW" altLang="en-US" sz="2400" dirty="0"/>
                    </a:p>
                  </a:txBody>
                  <a:tcPr anchor="ctr"/>
                </a:tc>
              </a:tr>
              <a:tr h="552858">
                <a:tc>
                  <a:txBody>
                    <a:bodyPr/>
                    <a:lstStyle/>
                    <a:p>
                      <a:pPr algn="ctr"/>
                      <a:r>
                        <a:rPr lang="zh-TW" altLang="en-US" sz="2400" dirty="0" smtClean="0"/>
                        <a:t>抵達地點</a:t>
                      </a:r>
                      <a:endParaRPr lang="zh-TW" altLang="en-US" sz="2400" dirty="0"/>
                    </a:p>
                  </a:txBody>
                  <a:tcPr anchor="ctr"/>
                </a:tc>
                <a:tc>
                  <a:txBody>
                    <a:bodyPr/>
                    <a:lstStyle/>
                    <a:p>
                      <a:pPr algn="ctr"/>
                      <a:r>
                        <a:rPr lang="en-US" altLang="zh-TW" sz="2400" dirty="0" smtClean="0"/>
                        <a:t>String</a:t>
                      </a:r>
                      <a:endParaRPr lang="zh-TW" altLang="en-US" sz="2400" dirty="0"/>
                    </a:p>
                  </a:txBody>
                  <a:tcPr anchor="ctr"/>
                </a:tc>
              </a:tr>
              <a:tr h="552858">
                <a:tc>
                  <a:txBody>
                    <a:bodyPr/>
                    <a:lstStyle/>
                    <a:p>
                      <a:pPr algn="ctr"/>
                      <a:r>
                        <a:rPr lang="zh-TW" altLang="en-US" sz="2400" dirty="0" smtClean="0"/>
                        <a:t>出發時間</a:t>
                      </a:r>
                      <a:endParaRPr lang="zh-TW" altLang="en-US" sz="2400" dirty="0"/>
                    </a:p>
                  </a:txBody>
                  <a:tcPr anchor="ctr"/>
                </a:tc>
                <a:tc>
                  <a:txBody>
                    <a:bodyPr/>
                    <a:lstStyle/>
                    <a:p>
                      <a:pPr algn="ctr"/>
                      <a:r>
                        <a:rPr lang="en-US" altLang="zh-TW" sz="2400" dirty="0" err="1" smtClean="0"/>
                        <a:t>Int</a:t>
                      </a:r>
                      <a:endParaRPr lang="zh-TW" altLang="en-US" sz="2400" dirty="0"/>
                    </a:p>
                  </a:txBody>
                  <a:tcPr anchor="ctr"/>
                </a:tc>
              </a:tr>
              <a:tr h="552858">
                <a:tc>
                  <a:txBody>
                    <a:bodyPr/>
                    <a:lstStyle/>
                    <a:p>
                      <a:pPr algn="ctr"/>
                      <a:r>
                        <a:rPr lang="zh-TW" altLang="en-US" sz="2400" dirty="0" smtClean="0"/>
                        <a:t>抵達時間</a:t>
                      </a:r>
                      <a:endParaRPr lang="zh-TW" altLang="en-US" sz="2400" dirty="0"/>
                    </a:p>
                  </a:txBody>
                  <a:tcPr anchor="ctr"/>
                </a:tc>
                <a:tc>
                  <a:txBody>
                    <a:bodyPr/>
                    <a:lstStyle/>
                    <a:p>
                      <a:pPr algn="ctr"/>
                      <a:r>
                        <a:rPr lang="en-US" altLang="zh-TW" sz="2400" dirty="0" err="1" smtClean="0"/>
                        <a:t>int</a:t>
                      </a:r>
                      <a:endParaRPr lang="zh-TW" altLang="en-US" sz="2400" dirty="0"/>
                    </a:p>
                  </a:txBody>
                  <a:tcPr anchor="ctr"/>
                </a:tc>
              </a:tr>
            </a:tbl>
          </a:graphicData>
        </a:graphic>
      </p:graphicFrame>
    </p:spTree>
    <p:extLst>
      <p:ext uri="{BB962C8B-B14F-4D97-AF65-F5344CB8AC3E}">
        <p14:creationId xmlns:p14="http://schemas.microsoft.com/office/powerpoint/2010/main" val="31262417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zh-TW" altLang="en-US"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t>
            </a:r>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Object Model</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Class Diagrams</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2050" name="Picture 2" descr="class"/>
          <p:cNvPicPr>
            <a:picLocks noChangeAspect="1" noChangeArrowheads="1"/>
          </p:cNvPicPr>
          <p:nvPr/>
        </p:nvPicPr>
        <p:blipFill>
          <a:blip r:embed="rId3">
            <a:extLst>
              <a:ext uri="{28A0092B-C50C-407E-A947-70E740481C1C}">
                <a14:useLocalDpi xmlns:a14="http://schemas.microsoft.com/office/drawing/2010/main" val="0"/>
              </a:ext>
            </a:extLst>
          </a:blip>
          <a:srcRect l="14079" t="5898" r="5473" b="53603"/>
          <a:stretch>
            <a:fillRect/>
          </a:stretch>
        </p:blipFill>
        <p:spPr bwMode="auto">
          <a:xfrm>
            <a:off x="945938" y="1484784"/>
            <a:ext cx="737047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5597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Dynamic </a:t>
            </a: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Model</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1026" name="Picture 2" descr="Main4"/>
          <p:cNvPicPr>
            <a:picLocks noChangeAspect="1" noChangeArrowheads="1"/>
          </p:cNvPicPr>
          <p:nvPr/>
        </p:nvPicPr>
        <p:blipFill>
          <a:blip r:embed="rId2">
            <a:extLst>
              <a:ext uri="{28A0092B-C50C-407E-A947-70E740481C1C}">
                <a14:useLocalDpi xmlns:a14="http://schemas.microsoft.com/office/drawing/2010/main" val="0"/>
              </a:ext>
            </a:extLst>
          </a:blip>
          <a:srcRect l="4703" b="37418"/>
          <a:stretch>
            <a:fillRect/>
          </a:stretch>
        </p:blipFill>
        <p:spPr bwMode="auto">
          <a:xfrm>
            <a:off x="107504" y="2750750"/>
            <a:ext cx="8928992" cy="2766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38331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版面配置區 6"/>
          <p:cNvPicPr>
            <a:picLocks noGrp="1" noChangeAspect="1"/>
          </p:cNvPicPr>
          <p:nvPr>
            <p:ph type="pic" idx="1"/>
          </p:nvPr>
        </p:nvPicPr>
        <p:blipFill>
          <a:blip r:embed="rId2">
            <a:extLst>
              <a:ext uri="{28A0092B-C50C-407E-A947-70E740481C1C}">
                <a14:useLocalDpi xmlns:a14="http://schemas.microsoft.com/office/drawing/2010/main" val="0"/>
              </a:ext>
            </a:extLst>
          </a:blip>
          <a:srcRect t="2725" b="2725"/>
          <a:stretch>
            <a:fillRect/>
          </a:stretch>
        </p:blipFill>
        <p:spPr/>
      </p:pic>
      <p:sp>
        <p:nvSpPr>
          <p:cNvPr id="5" name="文字版面配置區 4"/>
          <p:cNvSpPr>
            <a:spLocks noGrp="1"/>
          </p:cNvSpPr>
          <p:nvPr>
            <p:ph type="body" sz="half" idx="2"/>
          </p:nvPr>
        </p:nvSpPr>
        <p:spPr>
          <a:xfrm>
            <a:off x="609600" y="1417638"/>
            <a:ext cx="3386336" cy="3535361"/>
          </a:xfrm>
        </p:spPr>
        <p:txBody>
          <a:bodyPr>
            <a:normAutofit fontScale="92500"/>
          </a:bodyPr>
          <a:lstStyle/>
          <a:p>
            <a:r>
              <a:rPr lang="zh-TW" altLang="zh-TW" sz="2500" b="1" dirty="0">
                <a:solidFill>
                  <a:schemeClr val="tx2"/>
                </a:solidFill>
              </a:rPr>
              <a:t>各縣市公車動態系統</a:t>
            </a:r>
          </a:p>
          <a:p>
            <a:r>
              <a:rPr lang="zh-TW" altLang="en-US" sz="2000" dirty="0" smtClean="0"/>
              <a:t>　　</a:t>
            </a:r>
            <a:r>
              <a:rPr lang="zh-TW" altLang="zh-TW" sz="2000" dirty="0" smtClean="0"/>
              <a:t>各</a:t>
            </a:r>
            <a:r>
              <a:rPr lang="zh-TW" altLang="zh-TW" sz="2000" dirty="0"/>
              <a:t>縣市之公車管理處現在都有提供該區域中所有公車路線的動態資訊，包含該路線行經的地點、目前線路上公車位置、特定站牌下班車抵達時間等，使用者可以清楚的知道何時有公車可以搭乘。但這只局限於公車的時刻，如果使用者需要接著轉搭火車或客運，仍需要到其他系統中查詢。</a:t>
            </a:r>
            <a:endParaRPr lang="zh-TW" altLang="en-US" sz="2000" dirty="0"/>
          </a:p>
        </p:txBody>
      </p:sp>
      <p:sp>
        <p:nvSpPr>
          <p:cNvPr id="8" name="標題 12"/>
          <p:cNvSpPr txBox="1">
            <a:spLocks/>
          </p:cNvSpPr>
          <p:nvPr/>
        </p:nvSpPr>
        <p:spPr>
          <a:xfrm>
            <a:off x="609600" y="274638"/>
            <a:ext cx="7924800"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1800" b="0" i="0" kern="1200" cap="none" spc="50"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近期相關系統</a:t>
            </a:r>
            <a:r>
              <a:rPr lang="en-US" altLang="zh-TW"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(Current System)</a:t>
            </a:r>
            <a:r>
              <a:rPr lang="en-US" altLang="zh-TW" sz="3000" b="1"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1</a:t>
            </a:r>
            <a:endParaRPr lang="zh-TW" altLang="en-US" sz="3000" b="1" baseline="3000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9" name="文字方塊 8"/>
          <p:cNvSpPr txBox="1"/>
          <p:nvPr/>
        </p:nvSpPr>
        <p:spPr>
          <a:xfrm>
            <a:off x="4499992" y="5157192"/>
            <a:ext cx="3816424" cy="369332"/>
          </a:xfrm>
          <a:prstGeom prst="rect">
            <a:avLst/>
          </a:prstGeom>
          <a:noFill/>
        </p:spPr>
        <p:txBody>
          <a:bodyPr wrap="square" rtlCol="0">
            <a:spAutoFit/>
          </a:bodyPr>
          <a:lstStyle/>
          <a:p>
            <a:r>
              <a:rPr lang="zh-TW" altLang="en-US" dirty="0"/>
              <a:t>↑</a:t>
            </a:r>
            <a:r>
              <a:rPr lang="zh-TW" altLang="en-US" dirty="0" smtClean="0"/>
              <a:t>基隆市</a:t>
            </a:r>
            <a:r>
              <a:rPr lang="en-US" altLang="zh-TW" dirty="0" smtClean="0"/>
              <a:t>104</a:t>
            </a:r>
            <a:r>
              <a:rPr lang="zh-TW" altLang="en-US" dirty="0"/>
              <a:t>號</a:t>
            </a:r>
            <a:r>
              <a:rPr lang="zh-TW" altLang="en-US" dirty="0" smtClean="0"/>
              <a:t>公車動態查詢網頁截圖</a:t>
            </a:r>
            <a:endParaRPr lang="zh-TW" altLang="en-US" dirty="0"/>
          </a:p>
        </p:txBody>
      </p:sp>
    </p:spTree>
    <p:extLst>
      <p:ext uri="{BB962C8B-B14F-4D97-AF65-F5344CB8AC3E}">
        <p14:creationId xmlns:p14="http://schemas.microsoft.com/office/powerpoint/2010/main" val="37144965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User Interface</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1</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6" name="內容版面配置區 14"/>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65034" y="1484652"/>
            <a:ext cx="2252556" cy="4392487"/>
          </a:xfrm>
        </p:spPr>
      </p:pic>
      <p:pic>
        <p:nvPicPr>
          <p:cNvPr id="7" name="內容版面配置區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2060848"/>
            <a:ext cx="1830627" cy="2929003"/>
          </a:xfrm>
          <a:prstGeom prst="rect">
            <a:avLst/>
          </a:prstGeom>
        </p:spPr>
      </p:pic>
      <p:pic>
        <p:nvPicPr>
          <p:cNvPr id="8" name="內容版面配置區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558" y="1412776"/>
            <a:ext cx="2309906" cy="4504320"/>
          </a:xfrm>
          <a:prstGeom prst="rect">
            <a:avLst/>
          </a:prstGeom>
        </p:spPr>
      </p:pic>
      <p:pic>
        <p:nvPicPr>
          <p:cNvPr id="10" name="圖片 9"/>
          <p:cNvPicPr>
            <a:picLocks noChangeAspect="1"/>
          </p:cNvPicPr>
          <p:nvPr/>
        </p:nvPicPr>
        <p:blipFill rotWithShape="1">
          <a:blip r:embed="rId5" cstate="print">
            <a:extLst>
              <a:ext uri="{28A0092B-C50C-407E-A947-70E740481C1C}">
                <a14:useLocalDpi xmlns:a14="http://schemas.microsoft.com/office/drawing/2010/main" val="0"/>
              </a:ext>
            </a:extLst>
          </a:blip>
          <a:srcRect b="3953"/>
          <a:stretch/>
        </p:blipFill>
        <p:spPr>
          <a:xfrm>
            <a:off x="6653619" y="2220547"/>
            <a:ext cx="1879784" cy="2888778"/>
          </a:xfrm>
          <a:prstGeom prst="rect">
            <a:avLst/>
          </a:prstGeom>
        </p:spPr>
      </p:pic>
      <p:sp>
        <p:nvSpPr>
          <p:cNvPr id="3" name="文字方塊 2"/>
          <p:cNvSpPr txBox="1"/>
          <p:nvPr/>
        </p:nvSpPr>
        <p:spPr>
          <a:xfrm>
            <a:off x="2627784" y="1805915"/>
            <a:ext cx="3672408" cy="830997"/>
          </a:xfrm>
          <a:prstGeom prst="rect">
            <a:avLst/>
          </a:prstGeom>
          <a:noFill/>
        </p:spPr>
        <p:txBody>
          <a:bodyPr wrap="square" rtlCol="0">
            <a:spAutoFit/>
          </a:bodyPr>
          <a:lstStyle/>
          <a:p>
            <a:r>
              <a:rPr lang="zh-TW" altLang="en-US" sz="2400" dirty="0" smtClean="0"/>
              <a:t>←</a:t>
            </a:r>
            <a:r>
              <a:rPr lang="zh-TW" altLang="zh-TW" sz="2400" dirty="0" smtClean="0"/>
              <a:t>系統</a:t>
            </a:r>
            <a:r>
              <a:rPr lang="zh-TW" altLang="zh-TW" sz="2400" dirty="0"/>
              <a:t>查詢介面，可</a:t>
            </a:r>
            <a:r>
              <a:rPr lang="zh-TW" altLang="zh-TW" sz="2400" dirty="0" smtClean="0"/>
              <a:t>設定出發</a:t>
            </a:r>
            <a:r>
              <a:rPr lang="zh-TW" altLang="zh-TW" sz="2400" dirty="0"/>
              <a:t>與抵達的時間地點。</a:t>
            </a:r>
            <a:endParaRPr lang="zh-TW" altLang="en-US" sz="2400" dirty="0"/>
          </a:p>
        </p:txBody>
      </p:sp>
      <p:sp>
        <p:nvSpPr>
          <p:cNvPr id="11" name="文字方塊 10"/>
          <p:cNvSpPr txBox="1"/>
          <p:nvPr/>
        </p:nvSpPr>
        <p:spPr>
          <a:xfrm>
            <a:off x="2766150" y="4182179"/>
            <a:ext cx="3672408" cy="830997"/>
          </a:xfrm>
          <a:prstGeom prst="rect">
            <a:avLst/>
          </a:prstGeom>
          <a:noFill/>
        </p:spPr>
        <p:txBody>
          <a:bodyPr wrap="square" rtlCol="0">
            <a:spAutoFit/>
          </a:bodyPr>
          <a:lstStyle/>
          <a:p>
            <a:r>
              <a:rPr lang="zh-TW" altLang="zh-TW" sz="2400" dirty="0"/>
              <a:t>系統依使用者需求所規劃出的搭乘路線列表</a:t>
            </a:r>
            <a:r>
              <a:rPr lang="zh-TW" altLang="zh-TW" sz="2400" dirty="0" smtClean="0"/>
              <a:t>。</a:t>
            </a:r>
            <a:r>
              <a:rPr lang="zh-TW" altLang="en-US" sz="2400" dirty="0" smtClean="0"/>
              <a:t>→</a:t>
            </a:r>
            <a:endParaRPr lang="zh-TW" altLang="en-US" sz="23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670593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2"/>
          <p:cNvSpPr>
            <a:spLocks noGrp="1"/>
          </p:cNvSpPr>
          <p:nvPr>
            <p:ph type="title"/>
          </p:nvPr>
        </p:nvSpPr>
        <p:spPr>
          <a:xfrm>
            <a:off x="609600" y="274638"/>
            <a:ext cx="7924800" cy="1143000"/>
          </a:xfrm>
        </p:spPr>
        <p:txBody>
          <a:bodyPr/>
          <a:lstStyle/>
          <a:p>
            <a:r>
              <a:rPr lang="en-US" altLang="zh-TW" sz="2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System Models</a:t>
            </a:r>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
            </a:r>
            <a:b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br>
            <a:r>
              <a:rPr lang="en-US" altLang="zh-TW" sz="3200" b="1" cap="none"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User Interface</a:t>
            </a:r>
            <a:r>
              <a:rPr lang="en-US" altLang="zh-TW" sz="3200" b="1" cap="none" baseline="30000" dirty="0" smtClean="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rPr>
              <a:t>1</a:t>
            </a:r>
            <a:endParaRPr lang="zh-TW" altLang="en-US" b="1" cap="none" baseline="30000" dirty="0">
              <a:ln w="12700" cmpd="sng">
                <a:solidFill>
                  <a:schemeClr val="accent6">
                    <a:satMod val="120000"/>
                    <a:shade val="80000"/>
                  </a:schemeClr>
                </a:solidFill>
                <a:prstDash val="solid"/>
              </a:ln>
              <a:solidFill>
                <a:srgbClr val="FFC000"/>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9" name="內容版面配置區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441966"/>
            <a:ext cx="2237586" cy="4363296"/>
          </a:xfrm>
          <a:prstGeom prst="rect">
            <a:avLst/>
          </a:prstGeom>
        </p:spPr>
      </p:pic>
      <p:pic>
        <p:nvPicPr>
          <p:cNvPr id="10" name="內容版面配置區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870" y="1441968"/>
            <a:ext cx="2237586" cy="4363296"/>
          </a:xfrm>
          <a:prstGeom prst="rect">
            <a:avLst/>
          </a:prstGeom>
        </p:spPr>
      </p:pic>
      <p:pic>
        <p:nvPicPr>
          <p:cNvPr id="12" name="圖片 11"/>
          <p:cNvPicPr>
            <a:picLocks noChangeAspect="1"/>
          </p:cNvPicPr>
          <p:nvPr/>
        </p:nvPicPr>
        <p:blipFill rotWithShape="1">
          <a:blip r:embed="rId4" cstate="print">
            <a:extLst>
              <a:ext uri="{28A0092B-C50C-407E-A947-70E740481C1C}">
                <a14:useLocalDpi xmlns:a14="http://schemas.microsoft.com/office/drawing/2010/main" val="0"/>
              </a:ext>
            </a:extLst>
          </a:blip>
          <a:srcRect b="2514"/>
          <a:stretch/>
        </p:blipFill>
        <p:spPr>
          <a:xfrm>
            <a:off x="611560" y="2204864"/>
            <a:ext cx="1779098" cy="2774996"/>
          </a:xfrm>
          <a:prstGeom prst="rect">
            <a:avLst/>
          </a:prstGeom>
        </p:spPr>
      </p:pic>
      <p:pic>
        <p:nvPicPr>
          <p:cNvPr id="13" name="圖片 12"/>
          <p:cNvPicPr>
            <a:picLocks noChangeAspect="1"/>
          </p:cNvPicPr>
          <p:nvPr/>
        </p:nvPicPr>
        <p:blipFill rotWithShape="1">
          <a:blip r:embed="rId5" cstate="print">
            <a:extLst>
              <a:ext uri="{28A0092B-C50C-407E-A947-70E740481C1C}">
                <a14:useLocalDpi xmlns:a14="http://schemas.microsoft.com/office/drawing/2010/main" val="0"/>
              </a:ext>
            </a:extLst>
          </a:blip>
          <a:srcRect b="8526"/>
          <a:stretch/>
        </p:blipFill>
        <p:spPr>
          <a:xfrm>
            <a:off x="6624913" y="2276872"/>
            <a:ext cx="1911975" cy="2798333"/>
          </a:xfrm>
          <a:prstGeom prst="rect">
            <a:avLst/>
          </a:prstGeom>
        </p:spPr>
      </p:pic>
      <p:sp>
        <p:nvSpPr>
          <p:cNvPr id="14" name="文字方塊 13"/>
          <p:cNvSpPr txBox="1"/>
          <p:nvPr/>
        </p:nvSpPr>
        <p:spPr>
          <a:xfrm>
            <a:off x="2627784" y="1805915"/>
            <a:ext cx="3672408" cy="1200329"/>
          </a:xfrm>
          <a:prstGeom prst="rect">
            <a:avLst/>
          </a:prstGeom>
          <a:noFill/>
        </p:spPr>
        <p:txBody>
          <a:bodyPr wrap="square" rtlCol="0">
            <a:spAutoFit/>
          </a:bodyPr>
          <a:lstStyle/>
          <a:p>
            <a:r>
              <a:rPr lang="zh-TW" altLang="en-US" sz="2400" dirty="0" smtClean="0"/>
              <a:t>←</a:t>
            </a:r>
            <a:r>
              <a:rPr lang="zh-TW" altLang="zh-TW" sz="2400" dirty="0"/>
              <a:t>使用者點選某一個安排線的某一項交通工具會列出符合使用者需求的車次。</a:t>
            </a:r>
            <a:endParaRPr lang="zh-TW" altLang="en-US" sz="2400" dirty="0"/>
          </a:p>
        </p:txBody>
      </p:sp>
      <p:sp>
        <p:nvSpPr>
          <p:cNvPr id="15" name="文字方塊 14"/>
          <p:cNvSpPr txBox="1"/>
          <p:nvPr/>
        </p:nvSpPr>
        <p:spPr>
          <a:xfrm>
            <a:off x="3707904" y="4182179"/>
            <a:ext cx="2730654" cy="461665"/>
          </a:xfrm>
          <a:prstGeom prst="rect">
            <a:avLst/>
          </a:prstGeom>
          <a:noFill/>
        </p:spPr>
        <p:txBody>
          <a:bodyPr wrap="square" rtlCol="0">
            <a:spAutoFit/>
          </a:bodyPr>
          <a:lstStyle/>
          <a:p>
            <a:r>
              <a:rPr lang="zh-TW" altLang="zh-TW" sz="2400" dirty="0"/>
              <a:t>設定完成畫面。</a:t>
            </a:r>
            <a:r>
              <a:rPr lang="zh-TW" altLang="en-US" sz="2400" dirty="0" smtClean="0"/>
              <a:t>→</a:t>
            </a:r>
            <a:endParaRPr lang="zh-TW" altLang="en-US" sz="23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95125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2154436"/>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Overview</a:t>
            </a:r>
            <a:r>
              <a:rPr lang="en-US" altLang="zh-TW" sz="1900" b="1" spc="150" dirty="0" smtClean="0">
                <a:ln w="11430"/>
                <a:solidFill>
                  <a:srgbClr val="FFC000"/>
                </a:solidFill>
                <a:effectLst>
                  <a:outerShdw blurRad="25400" algn="tl" rotWithShape="0">
                    <a:srgbClr val="000000">
                      <a:alpha val="43000"/>
                    </a:srgbClr>
                  </a:outerShdw>
                </a:effectLst>
              </a:rPr>
              <a:t>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Nonfunctional requirements </a:t>
            </a:r>
          </a:p>
          <a:p>
            <a:pPr marL="742950" lvl="1" indent="-285750">
              <a:buFont typeface="Arial" pitchFamily="34" charset="0"/>
              <a:buChar char="•"/>
            </a:pPr>
            <a:r>
              <a:rPr lang="en-US" altLang="zh-TW" sz="1900" b="1" spc="150" dirty="0" smtClean="0">
                <a:ln w="11430"/>
                <a:effectLst>
                  <a:outerShdw blurRad="25400" algn="tl" rotWithShape="0">
                    <a:srgbClr val="000000">
                      <a:alpha val="43000"/>
                    </a:srgbClr>
                  </a:outerShdw>
                </a:effectLst>
              </a:rPr>
              <a:t>Constraints (“Pseudo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System models</a:t>
            </a:r>
          </a:p>
          <a:p>
            <a:pPr marL="742950" lvl="1" indent="-285750">
              <a:buFont typeface="Arial" pitchFamily="34" charset="0"/>
              <a:buChar char="•"/>
            </a:pPr>
            <a:r>
              <a:rPr lang="en-US" altLang="zh-TW" sz="2000" b="1" dirty="0" smtClean="0">
                <a:solidFill>
                  <a:srgbClr val="FFC000"/>
                </a:solidFill>
                <a:effectLst>
                  <a:outerShdw blurRad="38100" dist="38100" dir="2700000" algn="tl">
                    <a:srgbClr val="000000">
                      <a:alpha val="43137"/>
                    </a:srgbClr>
                  </a:outerShdw>
                </a:effectLst>
              </a:rPr>
              <a:t>Glossary</a:t>
            </a:r>
            <a:endParaRPr lang="en-US" altLang="zh-TW" sz="2000" b="1" spc="150" dirty="0" smtClean="0">
              <a:ln w="11430"/>
              <a:solidFill>
                <a:srgbClr val="FFC000"/>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21566706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a:xfrm>
            <a:off x="609600" y="1600200"/>
            <a:ext cx="5042520" cy="4114800"/>
          </a:xfrm>
        </p:spPr>
        <p:txBody>
          <a:bodyPr>
            <a:normAutofit/>
          </a:bodyPr>
          <a:lstStyle/>
          <a:p>
            <a:r>
              <a:rPr lang="zh-TW" altLang="zh-TW" sz="2800" dirty="0"/>
              <a:t>安排線：由本系統依使用者需求所排出的多個交通工具間時間整合的搭乘路線。</a:t>
            </a:r>
            <a:endParaRPr lang="zh-TW" altLang="zh-TW" sz="2500" dirty="0">
              <a:solidFill>
                <a:schemeClr val="tx2"/>
              </a:solidFill>
            </a:endParaRPr>
          </a:p>
        </p:txBody>
      </p:sp>
      <p:sp>
        <p:nvSpPr>
          <p:cNvPr id="10" name="標題 12"/>
          <p:cNvSpPr>
            <a:spLocks noGrp="1"/>
          </p:cNvSpPr>
          <p:nvPr>
            <p:ph type="title"/>
          </p:nvPr>
        </p:nvSpPr>
        <p:spPr>
          <a:xfrm>
            <a:off x="609600" y="274638"/>
            <a:ext cx="7924800" cy="1143000"/>
          </a:xfrm>
        </p:spPr>
        <p:txBody>
          <a:bodyPr/>
          <a:lstStyle/>
          <a:p>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Glossary</a:t>
            </a:r>
            <a:endParaRPr lang="zh-TW" altLang="en-US"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pic>
        <p:nvPicPr>
          <p:cNvPr id="4" name="內容版面配置區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404664"/>
            <a:ext cx="3096344" cy="6037875"/>
          </a:xfrm>
          <a:prstGeom prst="rect">
            <a:avLst/>
          </a:prstGeom>
        </p:spPr>
      </p:pic>
      <p:pic>
        <p:nvPicPr>
          <p:cNvPr id="5" name="圖片 4"/>
          <p:cNvPicPr>
            <a:picLocks noChangeAspect="1"/>
          </p:cNvPicPr>
          <p:nvPr/>
        </p:nvPicPr>
        <p:blipFill rotWithShape="1">
          <a:blip r:embed="rId4" cstate="print">
            <a:extLst>
              <a:ext uri="{28A0092B-C50C-407E-A947-70E740481C1C}">
                <a14:useLocalDpi xmlns:a14="http://schemas.microsoft.com/office/drawing/2010/main" val="0"/>
              </a:ext>
            </a:extLst>
          </a:blip>
          <a:srcRect b="3953"/>
          <a:stretch/>
        </p:blipFill>
        <p:spPr>
          <a:xfrm>
            <a:off x="5868393" y="1487451"/>
            <a:ext cx="2519781" cy="3872300"/>
          </a:xfrm>
          <a:prstGeom prst="rect">
            <a:avLst/>
          </a:prstGeom>
        </p:spPr>
      </p:pic>
    </p:spTree>
    <p:extLst>
      <p:ext uri="{BB962C8B-B14F-4D97-AF65-F5344CB8AC3E}">
        <p14:creationId xmlns:p14="http://schemas.microsoft.com/office/powerpoint/2010/main" val="3934411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half" idx="2"/>
          </p:nvPr>
        </p:nvSpPr>
        <p:spPr>
          <a:xfrm>
            <a:off x="609600" y="1417638"/>
            <a:ext cx="3386336" cy="3535361"/>
          </a:xfrm>
        </p:spPr>
        <p:txBody>
          <a:bodyPr>
            <a:normAutofit/>
          </a:bodyPr>
          <a:lstStyle/>
          <a:p>
            <a:r>
              <a:rPr lang="zh-TW" altLang="zh-TW" sz="2300" dirty="0" smtClean="0">
                <a:solidFill>
                  <a:schemeClr val="tx2"/>
                </a:solidFill>
              </a:rPr>
              <a:t>火車</a:t>
            </a:r>
            <a:r>
              <a:rPr lang="zh-TW" altLang="zh-TW" sz="2300" dirty="0">
                <a:solidFill>
                  <a:schemeClr val="tx2"/>
                </a:solidFill>
              </a:rPr>
              <a:t>時刻查詢</a:t>
            </a:r>
            <a:r>
              <a:rPr lang="zh-TW" altLang="zh-TW" sz="2300" dirty="0" smtClean="0">
                <a:solidFill>
                  <a:schemeClr val="tx2"/>
                </a:solidFill>
              </a:rPr>
              <a:t>系統</a:t>
            </a:r>
            <a:endParaRPr lang="en-US" altLang="zh-TW" sz="2300" dirty="0">
              <a:solidFill>
                <a:schemeClr val="tx2"/>
              </a:solidFill>
            </a:endParaRPr>
          </a:p>
          <a:p>
            <a:pPr algn="just"/>
            <a:r>
              <a:rPr lang="zh-TW" altLang="en-US" sz="2000" dirty="0" smtClean="0"/>
              <a:t>　　</a:t>
            </a:r>
            <a:r>
              <a:rPr lang="zh-TW" altLang="zh-TW" sz="1900" dirty="0" smtClean="0"/>
              <a:t>臺灣</a:t>
            </a:r>
            <a:r>
              <a:rPr lang="zh-TW" altLang="zh-TW" sz="1900" dirty="0"/>
              <a:t>鐵路管理局的</a:t>
            </a:r>
            <a:r>
              <a:rPr lang="zh-TW" altLang="zh-TW" sz="1900" dirty="0" smtClean="0"/>
              <a:t>時刻查詢</a:t>
            </a:r>
            <a:r>
              <a:rPr lang="zh-TW" altLang="zh-TW" sz="1900" dirty="0"/>
              <a:t>系統可查詢任兩站間所有可搭乘之火車，並列出各班次的出發與抵達時間，使用者能有效安排其搭車行程。雖然此系統能夠限制查詢之日期、出發時刻及抵達時刻，且在其他轉乘工具資訊方面，僅提供火車與高鐵之間銜接，仍稍嫌不足。</a:t>
            </a:r>
          </a:p>
        </p:txBody>
      </p:sp>
      <p:sp>
        <p:nvSpPr>
          <p:cNvPr id="8" name="標題 12"/>
          <p:cNvSpPr txBox="1">
            <a:spLocks/>
          </p:cNvSpPr>
          <p:nvPr/>
        </p:nvSpPr>
        <p:spPr>
          <a:xfrm>
            <a:off x="609600" y="274638"/>
            <a:ext cx="7924800"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1800" b="0" i="0" kern="1200" cap="none" spc="50"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近期相關系統</a:t>
            </a:r>
            <a:r>
              <a:rPr lang="en-US" altLang="zh-TW"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(Current System)</a:t>
            </a:r>
            <a:r>
              <a:rPr lang="zh-TW" altLang="en-US" sz="3000" b="1"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２</a:t>
            </a:r>
            <a:endParaRPr lang="zh-TW" altLang="en-US" sz="3000" b="1" baseline="3000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9" name="文字方塊 8"/>
          <p:cNvSpPr txBox="1"/>
          <p:nvPr/>
        </p:nvSpPr>
        <p:spPr>
          <a:xfrm>
            <a:off x="4499992" y="5157192"/>
            <a:ext cx="3816424" cy="369332"/>
          </a:xfrm>
          <a:prstGeom prst="rect">
            <a:avLst/>
          </a:prstGeom>
          <a:noFill/>
        </p:spPr>
        <p:txBody>
          <a:bodyPr wrap="square" rtlCol="0">
            <a:spAutoFit/>
          </a:bodyPr>
          <a:lstStyle/>
          <a:p>
            <a:r>
              <a:rPr lang="zh-TW" altLang="en-US" dirty="0" smtClean="0"/>
              <a:t>↑系統查詢台北至基隆區間車結果</a:t>
            </a:r>
            <a:endParaRPr lang="zh-TW" altLang="en-US" dirty="0"/>
          </a:p>
        </p:txBody>
      </p:sp>
      <p:pic>
        <p:nvPicPr>
          <p:cNvPr id="4" name="圖片版面配置區 3"/>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4657344" y="1417638"/>
            <a:ext cx="3419856" cy="3451522"/>
          </a:xfrm>
        </p:spPr>
      </p:pic>
    </p:spTree>
    <p:extLst>
      <p:ext uri="{BB962C8B-B14F-4D97-AF65-F5344CB8AC3E}">
        <p14:creationId xmlns:p14="http://schemas.microsoft.com/office/powerpoint/2010/main" val="14508024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half" idx="2"/>
          </p:nvPr>
        </p:nvSpPr>
        <p:spPr>
          <a:xfrm>
            <a:off x="609600" y="1417638"/>
            <a:ext cx="3386336" cy="3535361"/>
          </a:xfrm>
        </p:spPr>
        <p:txBody>
          <a:bodyPr>
            <a:normAutofit/>
          </a:bodyPr>
          <a:lstStyle/>
          <a:p>
            <a:r>
              <a:rPr lang="zh-TW" altLang="zh-TW" sz="2300" dirty="0" smtClean="0">
                <a:solidFill>
                  <a:schemeClr val="tx2"/>
                </a:solidFill>
              </a:rPr>
              <a:t>高鐵時刻表</a:t>
            </a:r>
            <a:r>
              <a:rPr lang="en-US" altLang="zh-TW" sz="2300" dirty="0">
                <a:solidFill>
                  <a:schemeClr val="tx2"/>
                </a:solidFill>
              </a:rPr>
              <a:t>&amp;</a:t>
            </a:r>
            <a:r>
              <a:rPr lang="zh-TW" altLang="zh-TW" sz="2300" dirty="0">
                <a:solidFill>
                  <a:schemeClr val="tx2"/>
                </a:solidFill>
              </a:rPr>
              <a:t>票價查詢</a:t>
            </a:r>
          </a:p>
          <a:p>
            <a:pPr algn="just"/>
            <a:r>
              <a:rPr lang="zh-TW" altLang="en-US" sz="1900" dirty="0" smtClean="0"/>
              <a:t>　　</a:t>
            </a:r>
            <a:r>
              <a:rPr lang="zh-TW" altLang="zh-TW" sz="1900" dirty="0" smtClean="0"/>
              <a:t>與</a:t>
            </a:r>
            <a:r>
              <a:rPr lang="zh-TW" altLang="zh-TW" sz="1900" dirty="0"/>
              <a:t>火車時刻查詢系統</a:t>
            </a:r>
            <a:r>
              <a:rPr lang="zh-TW" altLang="zh-TW" sz="1900" dirty="0" smtClean="0"/>
              <a:t>相似，</a:t>
            </a:r>
            <a:r>
              <a:rPr lang="zh-TW" altLang="zh-TW" sz="1900" dirty="0"/>
              <a:t>能精準的查詢特定時間範圍內可搭乘之班次，使用十分</a:t>
            </a:r>
            <a:r>
              <a:rPr lang="zh-TW" altLang="zh-TW" sz="1900" dirty="0" smtClean="0"/>
              <a:t>便利。</a:t>
            </a:r>
            <a:r>
              <a:rPr lang="zh-TW" altLang="zh-TW" sz="1900" dirty="0"/>
              <a:t>在轉乘資訊方面，有連接該區之公車、捷運及火車之搭車資訊，但僅有靜態之時刻表，在整體資訊結合方面十分薄弱。</a:t>
            </a:r>
          </a:p>
        </p:txBody>
      </p:sp>
      <p:sp>
        <p:nvSpPr>
          <p:cNvPr id="8" name="標題 12"/>
          <p:cNvSpPr txBox="1">
            <a:spLocks/>
          </p:cNvSpPr>
          <p:nvPr/>
        </p:nvSpPr>
        <p:spPr>
          <a:xfrm>
            <a:off x="609600" y="274638"/>
            <a:ext cx="7924800"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1800" b="0" i="0" kern="1200" cap="none" spc="50"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近期相關系統</a:t>
            </a:r>
            <a:r>
              <a:rPr lang="en-US" altLang="zh-TW"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(Current System)</a:t>
            </a:r>
            <a:r>
              <a:rPr lang="zh-TW" altLang="en-US" sz="3000" b="1"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３</a:t>
            </a:r>
            <a:endParaRPr lang="zh-TW" altLang="en-US" sz="3000" b="1" baseline="3000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9" name="文字方塊 8"/>
          <p:cNvSpPr txBox="1"/>
          <p:nvPr/>
        </p:nvSpPr>
        <p:spPr>
          <a:xfrm>
            <a:off x="4499992" y="5157192"/>
            <a:ext cx="3816424" cy="646331"/>
          </a:xfrm>
          <a:prstGeom prst="rect">
            <a:avLst/>
          </a:prstGeom>
          <a:noFill/>
        </p:spPr>
        <p:txBody>
          <a:bodyPr wrap="square" rtlCol="0">
            <a:spAutoFit/>
          </a:bodyPr>
          <a:lstStyle/>
          <a:p>
            <a:r>
              <a:rPr lang="zh-TW" altLang="en-US" dirty="0"/>
              <a:t>↑</a:t>
            </a:r>
            <a:r>
              <a:rPr lang="zh-TW" altLang="en-US" dirty="0" smtClean="0"/>
              <a:t>查詢台北至台中在</a:t>
            </a:r>
            <a:r>
              <a:rPr lang="en-US" altLang="zh-TW" dirty="0" smtClean="0"/>
              <a:t>10:00</a:t>
            </a:r>
            <a:r>
              <a:rPr lang="zh-TW" altLang="en-US" dirty="0" smtClean="0"/>
              <a:t>後出發之所有行駛班次</a:t>
            </a:r>
            <a:endParaRPr lang="zh-TW" altLang="en-US" dirty="0"/>
          </a:p>
        </p:txBody>
      </p:sp>
      <p:pic>
        <p:nvPicPr>
          <p:cNvPr id="3" name="圖片版面配置區 2"/>
          <p:cNvPicPr>
            <a:picLocks noGrp="1" noChangeAspect="1"/>
          </p:cNvPicPr>
          <p:nvPr>
            <p:ph type="pic" idx="1"/>
          </p:nvPr>
        </p:nvPicPr>
        <p:blipFill>
          <a:blip r:embed="rId2">
            <a:extLst>
              <a:ext uri="{28A0092B-C50C-407E-A947-70E740481C1C}">
                <a14:useLocalDpi xmlns:a14="http://schemas.microsoft.com/office/drawing/2010/main" val="0"/>
              </a:ext>
            </a:extLst>
          </a:blip>
          <a:srcRect l="14530" r="14530"/>
          <a:stretch>
            <a:fillRect/>
          </a:stretch>
        </p:blipFill>
        <p:spPr/>
      </p:pic>
    </p:spTree>
    <p:extLst>
      <p:ext uri="{BB962C8B-B14F-4D97-AF65-F5344CB8AC3E}">
        <p14:creationId xmlns:p14="http://schemas.microsoft.com/office/powerpoint/2010/main" val="3887094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half" idx="2"/>
          </p:nvPr>
        </p:nvSpPr>
        <p:spPr>
          <a:xfrm>
            <a:off x="609600" y="1417638"/>
            <a:ext cx="3386336" cy="3535361"/>
          </a:xfrm>
        </p:spPr>
        <p:txBody>
          <a:bodyPr>
            <a:normAutofit fontScale="92500"/>
          </a:bodyPr>
          <a:lstStyle/>
          <a:p>
            <a:r>
              <a:rPr lang="zh-TW" altLang="zh-TW" sz="2400" dirty="0" smtClean="0">
                <a:solidFill>
                  <a:schemeClr val="tx2"/>
                </a:solidFill>
              </a:rPr>
              <a:t>臺北捷運票價</a:t>
            </a:r>
            <a:r>
              <a:rPr lang="zh-TW" altLang="zh-TW" sz="2400" dirty="0">
                <a:solidFill>
                  <a:schemeClr val="tx2"/>
                </a:solidFill>
              </a:rPr>
              <a:t>及站</a:t>
            </a:r>
            <a:r>
              <a:rPr lang="zh-TW" altLang="zh-TW" sz="2400" dirty="0" smtClean="0">
                <a:solidFill>
                  <a:schemeClr val="tx2"/>
                </a:solidFill>
              </a:rPr>
              <a:t>間時間</a:t>
            </a:r>
            <a:endParaRPr lang="zh-TW" altLang="zh-TW" sz="2400" dirty="0">
              <a:solidFill>
                <a:schemeClr val="tx2"/>
              </a:solidFill>
            </a:endParaRPr>
          </a:p>
          <a:p>
            <a:r>
              <a:rPr lang="zh-TW" altLang="en-US" sz="2100" dirty="0" smtClean="0"/>
              <a:t>　　</a:t>
            </a:r>
            <a:r>
              <a:rPr lang="zh-TW" altLang="zh-TW" sz="2100" dirty="0" smtClean="0"/>
              <a:t>此</a:t>
            </a:r>
            <a:r>
              <a:rPr lang="zh-TW" altLang="zh-TW" sz="2100" dirty="0"/>
              <a:t>系統提供任兩車站間搭乘所需之費用及其行駛花費之時間，對於班次眾多且間隔短的捷運系統，其所提供之資訊已十分足夠。在轉乘資訊方面，有連接至台北縣市的公車動態查詢系統，但兩者間並沒有任何銜接，乘車者仍須自行估計時間</a:t>
            </a:r>
            <a:r>
              <a:rPr lang="zh-TW" altLang="zh-TW" sz="2100" dirty="0" smtClean="0"/>
              <a:t>。</a:t>
            </a:r>
            <a:endParaRPr lang="zh-TW" altLang="zh-TW" sz="2100" dirty="0"/>
          </a:p>
        </p:txBody>
      </p:sp>
      <p:sp>
        <p:nvSpPr>
          <p:cNvPr id="8" name="標題 12"/>
          <p:cNvSpPr txBox="1">
            <a:spLocks/>
          </p:cNvSpPr>
          <p:nvPr/>
        </p:nvSpPr>
        <p:spPr>
          <a:xfrm>
            <a:off x="609600" y="274638"/>
            <a:ext cx="7924800"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1800" b="0" i="0" kern="1200" cap="none" spc="50"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近期相關系統</a:t>
            </a:r>
            <a:r>
              <a:rPr lang="en-US" altLang="zh-TW"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(Current System)</a:t>
            </a:r>
            <a:r>
              <a:rPr lang="zh-TW" altLang="en-US" sz="3000" b="1"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４</a:t>
            </a:r>
            <a:endParaRPr lang="zh-TW" altLang="en-US" sz="3000" b="1" baseline="3000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9" name="文字方塊 8"/>
          <p:cNvSpPr txBox="1"/>
          <p:nvPr/>
        </p:nvSpPr>
        <p:spPr>
          <a:xfrm>
            <a:off x="4499992" y="5157192"/>
            <a:ext cx="3816424" cy="369332"/>
          </a:xfrm>
          <a:prstGeom prst="rect">
            <a:avLst/>
          </a:prstGeom>
          <a:noFill/>
        </p:spPr>
        <p:txBody>
          <a:bodyPr wrap="square" rtlCol="0">
            <a:spAutoFit/>
          </a:bodyPr>
          <a:lstStyle/>
          <a:p>
            <a:r>
              <a:rPr lang="zh-TW" altLang="en-US" dirty="0"/>
              <a:t>↑</a:t>
            </a:r>
            <a:r>
              <a:rPr lang="zh-TW" altLang="en-US" dirty="0" smtClean="0"/>
              <a:t>查詢淡水至台北車站所</a:t>
            </a:r>
            <a:r>
              <a:rPr lang="zh-TW" altLang="en-US" dirty="0"/>
              <a:t>花費之時間</a:t>
            </a:r>
          </a:p>
        </p:txBody>
      </p:sp>
      <p:pic>
        <p:nvPicPr>
          <p:cNvPr id="3" name="圖片版面配置區 2"/>
          <p:cNvPicPr>
            <a:picLocks noGrp="1" noChangeAspect="1"/>
          </p:cNvPicPr>
          <p:nvPr>
            <p:ph type="pic" idx="1"/>
          </p:nvPr>
        </p:nvPicPr>
        <p:blipFill>
          <a:blip r:embed="rId2">
            <a:extLst>
              <a:ext uri="{28A0092B-C50C-407E-A947-70E740481C1C}">
                <a14:useLocalDpi xmlns:a14="http://schemas.microsoft.com/office/drawing/2010/main" val="0"/>
              </a:ext>
            </a:extLst>
          </a:blip>
          <a:srcRect l="2837" r="2837"/>
          <a:stretch>
            <a:fillRect/>
          </a:stretch>
        </p:blipFill>
        <p:spPr/>
      </p:pic>
    </p:spTree>
    <p:extLst>
      <p:ext uri="{BB962C8B-B14F-4D97-AF65-F5344CB8AC3E}">
        <p14:creationId xmlns:p14="http://schemas.microsoft.com/office/powerpoint/2010/main" val="18731945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half" idx="2"/>
          </p:nvPr>
        </p:nvSpPr>
        <p:spPr>
          <a:xfrm>
            <a:off x="609600" y="1417638"/>
            <a:ext cx="3386336" cy="3535361"/>
          </a:xfrm>
        </p:spPr>
        <p:txBody>
          <a:bodyPr>
            <a:normAutofit/>
          </a:bodyPr>
          <a:lstStyle/>
          <a:p>
            <a:r>
              <a:rPr lang="zh-TW" altLang="zh-TW" sz="2300" dirty="0">
                <a:solidFill>
                  <a:schemeClr val="tx2"/>
                </a:solidFill>
              </a:rPr>
              <a:t>各</a:t>
            </a:r>
            <a:r>
              <a:rPr lang="zh-TW" altLang="zh-TW" sz="2300" dirty="0" smtClean="0">
                <a:solidFill>
                  <a:schemeClr val="tx2"/>
                </a:solidFill>
              </a:rPr>
              <a:t>客運的</a:t>
            </a:r>
            <a:r>
              <a:rPr lang="zh-TW" altLang="zh-TW" sz="2300" dirty="0">
                <a:solidFill>
                  <a:schemeClr val="tx2"/>
                </a:solidFill>
              </a:rPr>
              <a:t>時刻查詢系統</a:t>
            </a:r>
          </a:p>
          <a:p>
            <a:r>
              <a:rPr lang="zh-TW" altLang="en-US" sz="1900" dirty="0" smtClean="0"/>
              <a:t>　　</a:t>
            </a:r>
            <a:r>
              <a:rPr lang="zh-TW" altLang="zh-TW" sz="1900" dirty="0" smtClean="0"/>
              <a:t>各</a:t>
            </a:r>
            <a:r>
              <a:rPr lang="zh-TW" altLang="zh-TW" sz="1900" dirty="0"/>
              <a:t>家客運公司所提供的資訊不盡相同，路線較長的能夠選取出發與抵達站及設定時間範圍，路線較短的只有列出該班客運的行經路線及班次間隔時間。</a:t>
            </a:r>
          </a:p>
        </p:txBody>
      </p:sp>
      <p:sp>
        <p:nvSpPr>
          <p:cNvPr id="8" name="標題 12"/>
          <p:cNvSpPr txBox="1">
            <a:spLocks/>
          </p:cNvSpPr>
          <p:nvPr/>
        </p:nvSpPr>
        <p:spPr>
          <a:xfrm>
            <a:off x="609600" y="274638"/>
            <a:ext cx="7924800" cy="11430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1800" b="0" i="0" kern="1200" cap="none" spc="50"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TW" altLang="en-US"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近期相關系統</a:t>
            </a:r>
            <a:r>
              <a:rPr lang="en-US" altLang="zh-TW" sz="3000" b="1"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(Current System)</a:t>
            </a:r>
            <a:r>
              <a:rPr lang="zh-TW" altLang="en-US" sz="3000" b="1"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５</a:t>
            </a:r>
            <a:endParaRPr lang="zh-TW" altLang="en-US" sz="3000" b="1" baseline="3000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
        <p:nvSpPr>
          <p:cNvPr id="9" name="文字方塊 8"/>
          <p:cNvSpPr txBox="1"/>
          <p:nvPr/>
        </p:nvSpPr>
        <p:spPr>
          <a:xfrm>
            <a:off x="4499992" y="5157192"/>
            <a:ext cx="3816424" cy="369332"/>
          </a:xfrm>
          <a:prstGeom prst="rect">
            <a:avLst/>
          </a:prstGeom>
          <a:noFill/>
        </p:spPr>
        <p:txBody>
          <a:bodyPr wrap="square" rtlCol="0">
            <a:spAutoFit/>
          </a:bodyPr>
          <a:lstStyle/>
          <a:p>
            <a:r>
              <a:rPr lang="zh-TW" altLang="en-US" dirty="0" smtClean="0"/>
              <a:t>↑國光客運自基隆發車之路線選擇</a:t>
            </a:r>
            <a:endParaRPr lang="zh-TW" altLang="en-US" dirty="0"/>
          </a:p>
        </p:txBody>
      </p:sp>
      <p:pic>
        <p:nvPicPr>
          <p:cNvPr id="3" name="圖片版面配置區 2"/>
          <p:cNvPicPr>
            <a:picLocks noGrp="1" noChangeAspect="1"/>
          </p:cNvPicPr>
          <p:nvPr>
            <p:ph type="pic" idx="1"/>
          </p:nvPr>
        </p:nvPicPr>
        <p:blipFill>
          <a:blip r:embed="rId2">
            <a:extLst>
              <a:ext uri="{28A0092B-C50C-407E-A947-70E740481C1C}">
                <a14:useLocalDpi xmlns:a14="http://schemas.microsoft.com/office/drawing/2010/main" val="0"/>
              </a:ext>
            </a:extLst>
          </a:blip>
          <a:srcRect l="9513" r="9513"/>
          <a:stretch>
            <a:fillRect/>
          </a:stretch>
        </p:blipFill>
        <p:spPr/>
      </p:pic>
    </p:spTree>
    <p:extLst>
      <p:ext uri="{BB962C8B-B14F-4D97-AF65-F5344CB8AC3E}">
        <p14:creationId xmlns:p14="http://schemas.microsoft.com/office/powerpoint/2010/main" val="1203592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7"/>
          <p:cNvSpPr txBox="1"/>
          <p:nvPr/>
        </p:nvSpPr>
        <p:spPr>
          <a:xfrm>
            <a:off x="755576" y="1340768"/>
            <a:ext cx="6480720" cy="2154436"/>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marL="742950" lvl="1" indent="-285750">
              <a:buFont typeface="Arial" pitchFamily="34" charset="0"/>
              <a:buChar char="•"/>
            </a:pPr>
            <a:r>
              <a:rPr lang="en-US" altLang="zh-TW" sz="1900" b="1" spc="150" dirty="0" smtClean="0">
                <a:ln w="11430"/>
                <a:solidFill>
                  <a:srgbClr val="FFC000"/>
                </a:solidFill>
                <a:effectLst>
                  <a:outerShdw blurRad="25400" algn="tl" rotWithShape="0">
                    <a:srgbClr val="000000">
                      <a:alpha val="43000"/>
                    </a:srgbClr>
                  </a:outerShdw>
                </a:effectLst>
              </a:rPr>
              <a:t>Overview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Nonfunctional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Constraints (“Pseudo requirements”) </a:t>
            </a:r>
          </a:p>
          <a:p>
            <a:pPr marL="742950" lvl="1" indent="-285750">
              <a:buFont typeface="Arial" pitchFamily="34" charset="0"/>
              <a:buChar char="•"/>
            </a:pPr>
            <a:r>
              <a:rPr lang="en-US" altLang="zh-TW" sz="1900" b="1" spc="150" dirty="0" smtClean="0">
                <a:ln w="11430"/>
                <a:solidFill>
                  <a:srgbClr val="F8F8F8"/>
                </a:solidFill>
                <a:effectLst>
                  <a:outerShdw blurRad="25400" algn="tl" rotWithShape="0">
                    <a:srgbClr val="000000">
                      <a:alpha val="43000"/>
                    </a:srgbClr>
                  </a:outerShdw>
                </a:effectLst>
              </a:rPr>
              <a:t>System models</a:t>
            </a:r>
          </a:p>
          <a:p>
            <a:pPr marL="742950" lvl="1" indent="-285750">
              <a:buFont typeface="Arial" pitchFamily="34" charset="0"/>
              <a:buChar char="•"/>
            </a:pPr>
            <a:r>
              <a:rPr lang="en-US" altLang="zh-TW" sz="2000" b="1" dirty="0" smtClean="0">
                <a:effectLst>
                  <a:outerShdw blurRad="38100" dist="38100" dir="2700000" algn="tl">
                    <a:srgbClr val="000000">
                      <a:alpha val="43137"/>
                    </a:srgbClr>
                  </a:outerShdw>
                </a:effectLst>
              </a:rPr>
              <a:t>Glossary</a:t>
            </a:r>
            <a:endParaRPr lang="en-US" altLang="zh-TW" sz="2000" b="1" spc="150" dirty="0" smtClean="0">
              <a:ln w="11430"/>
              <a:solidFill>
                <a:srgbClr val="F8F8F8"/>
              </a:solidFill>
              <a:effectLst>
                <a:outerShdw blurRad="38100" dist="38100" dir="2700000" algn="tl">
                  <a:srgbClr val="000000">
                    <a:alpha val="43137"/>
                  </a:srgbClr>
                </a:outerShdw>
              </a:effectLst>
            </a:endParaRPr>
          </a:p>
          <a:p>
            <a:pPr marL="1257300" lvl="2" indent="-342900">
              <a:buFont typeface="+mj-lt"/>
              <a:buAutoNum type="arabicPeriod"/>
            </a:pPr>
            <a:endParaRPr lang="zh-TW" altLang="en-US" sz="1900" b="1" spc="150" dirty="0" smtClean="0">
              <a:ln w="11430"/>
              <a:solidFill>
                <a:srgbClr val="F8F8F8"/>
              </a:solidFill>
              <a:effectLst>
                <a:outerShdw blurRad="25400" algn="tl" rotWithShape="0">
                  <a:srgbClr val="000000">
                    <a:alpha val="43000"/>
                  </a:srgbClr>
                </a:outerShdw>
              </a:effectLst>
            </a:endParaRPr>
          </a:p>
        </p:txBody>
      </p:sp>
      <p:sp>
        <p:nvSpPr>
          <p:cNvPr id="15" name="標題 12"/>
          <p:cNvSpPr>
            <a:spLocks noGrp="1"/>
          </p:cNvSpPr>
          <p:nvPr>
            <p:ph type="title"/>
          </p:nvPr>
        </p:nvSpPr>
        <p:spPr>
          <a:xfrm>
            <a:off x="609600" y="274638"/>
            <a:ext cx="7924800" cy="1143000"/>
          </a:xfrm>
        </p:spPr>
        <p:txBody>
          <a:bodyPr anchor="b"/>
          <a:lstStyle/>
          <a:p>
            <a:r>
              <a:rPr lang="zh-TW" altLang="en-US"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我們的系統</a:t>
            </a:r>
            <a:r>
              <a:rPr lang="en-US" altLang="zh-TW" sz="3000"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(Our System)</a:t>
            </a:r>
            <a:endParaRPr lang="zh-TW" altLang="en-US" sz="3000"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8037194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內容版面配置區 8"/>
          <p:cNvSpPr>
            <a:spLocks noGrp="1"/>
          </p:cNvSpPr>
          <p:nvPr>
            <p:ph sz="quarter" idx="13"/>
          </p:nvPr>
        </p:nvSpPr>
        <p:spPr/>
        <p:txBody>
          <a:bodyPr>
            <a:normAutofit/>
          </a:bodyPr>
          <a:lstStyle/>
          <a:p>
            <a:r>
              <a:rPr lang="zh-TW" altLang="zh-TW" sz="2500" dirty="0"/>
              <a:t>現今各個大眾交通工具皆有其查詢系統，完整的提供各班次的行駛資訊，甚至是即時的動態位置。但是在與其他交通工具間的結合資訊上卻是十分薄弱，不是沒有提供其他工具之資訊，就是只有單純的連結至另一系統或提供簡易之時刻表。對於使用者而言，依然需要依賴自己手動連接各系統的結果，才能完善的安排出完整之乘車資訊。因此</a:t>
            </a:r>
            <a:r>
              <a:rPr lang="zh-TW" altLang="zh-TW" sz="2500" dirty="0">
                <a:solidFill>
                  <a:schemeClr val="tx2"/>
                </a:solidFill>
              </a:rPr>
              <a:t>我們將整合各系統的查詢能力與輸出結果，使用者僅需輸入基本訊息，便能得到完整的交通工具連結列表，並替其篩選出合適的數個搭乘方法</a:t>
            </a:r>
            <a:r>
              <a:rPr lang="zh-TW" altLang="zh-TW" sz="2500" dirty="0" smtClean="0">
                <a:solidFill>
                  <a:schemeClr val="tx2"/>
                </a:solidFill>
              </a:rPr>
              <a:t>。</a:t>
            </a:r>
            <a:endParaRPr lang="zh-TW" altLang="zh-TW" sz="2500" dirty="0">
              <a:solidFill>
                <a:schemeClr val="tx2"/>
              </a:solidFill>
            </a:endParaRPr>
          </a:p>
        </p:txBody>
      </p:sp>
      <p:sp>
        <p:nvSpPr>
          <p:cNvPr id="10" name="標題 12"/>
          <p:cNvSpPr>
            <a:spLocks noGrp="1"/>
          </p:cNvSpPr>
          <p:nvPr>
            <p:ph type="title"/>
          </p:nvPr>
        </p:nvSpPr>
        <p:spPr>
          <a:xfrm>
            <a:off x="609600" y="274638"/>
            <a:ext cx="7924800" cy="1143000"/>
          </a:xfrm>
        </p:spPr>
        <p:txBody>
          <a:bodyPr/>
          <a:lstStyle/>
          <a:p>
            <a:r>
              <a:rPr lang="en-US" altLang="zh-TW" b="1" cap="none"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rPr>
              <a:t>Overview</a:t>
            </a:r>
            <a:endParaRPr lang="zh-TW" altLang="en-US" b="1" cap="none"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GungsuhChe" pitchFamily="49" charset="-127"/>
              <a:ea typeface="GungsuhChe" pitchFamily="49" charset="-127"/>
              <a:cs typeface="Times New Roman" pitchFamily="18" charset="0"/>
            </a:endParaRPr>
          </a:p>
        </p:txBody>
      </p:sp>
    </p:spTree>
    <p:extLst>
      <p:ext uri="{BB962C8B-B14F-4D97-AF65-F5344CB8AC3E}">
        <p14:creationId xmlns:p14="http://schemas.microsoft.com/office/powerpoint/2010/main" val="1450883472"/>
      </p:ext>
    </p:extLst>
  </p:cSld>
  <p:clrMapOvr>
    <a:masterClrMapping/>
  </p:clrMapOvr>
  <p:timing>
    <p:tnLst>
      <p:par>
        <p:cTn id="1" dur="indefinite" restart="never" nodeType="tmRoot"/>
      </p:par>
    </p:tnLst>
  </p:timing>
</p:sld>
</file>

<file path=ppt/theme/theme1.xml><?xml version="1.0" encoding="utf-8"?>
<a:theme xmlns:a="http://schemas.openxmlformats.org/drawingml/2006/main" name="地平線">
  <a:themeElements>
    <a:clrScheme name="地平線">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地平線">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地平線">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750</TotalTime>
  <Words>1379</Words>
  <Application>Microsoft Office PowerPoint</Application>
  <PresentationFormat>如螢幕大小 (4:3)</PresentationFormat>
  <Paragraphs>220</Paragraphs>
  <Slides>33</Slides>
  <Notes>9</Notes>
  <HiddenSlides>0</HiddenSlides>
  <MMClips>0</MMClips>
  <ScaleCrop>false</ScaleCrop>
  <HeadingPairs>
    <vt:vector size="4" baseType="variant">
      <vt:variant>
        <vt:lpstr>佈景主題</vt:lpstr>
      </vt:variant>
      <vt:variant>
        <vt:i4>1</vt:i4>
      </vt:variant>
      <vt:variant>
        <vt:lpstr>投影片標題</vt:lpstr>
      </vt:variant>
      <vt:variant>
        <vt:i4>33</vt:i4>
      </vt:variant>
    </vt:vector>
  </HeadingPairs>
  <TitlesOfParts>
    <vt:vector size="34" baseType="lpstr">
      <vt:lpstr>地平線</vt:lpstr>
      <vt:lpstr>物件導向軟體工程期末專案報告 交通資訊整合暨動態查詢系統</vt:lpstr>
      <vt:lpstr>系統介紹(Introduction)</vt:lpstr>
      <vt:lpstr>PowerPoint 簡報</vt:lpstr>
      <vt:lpstr>PowerPoint 簡報</vt:lpstr>
      <vt:lpstr>PowerPoint 簡報</vt:lpstr>
      <vt:lpstr>PowerPoint 簡報</vt:lpstr>
      <vt:lpstr>PowerPoint 簡報</vt:lpstr>
      <vt:lpstr>我們的系統(Our System)</vt:lpstr>
      <vt:lpstr>Overview</vt:lpstr>
      <vt:lpstr>我們的系統(Our System)</vt:lpstr>
      <vt:lpstr>Functional Requirements</vt:lpstr>
      <vt:lpstr>我們的系統(Our System)</vt:lpstr>
      <vt:lpstr>Nonfunctional Requirements1 User interface and human factors</vt:lpstr>
      <vt:lpstr>Nonfunctional Requirements2 Documentation</vt:lpstr>
      <vt:lpstr>Nonfunctional Requirements3 System interfacing</vt:lpstr>
      <vt:lpstr>Nonfunctional Requirements4 System modifications</vt:lpstr>
      <vt:lpstr>我們的系統(Our System)</vt:lpstr>
      <vt:lpstr>Constraints</vt:lpstr>
      <vt:lpstr>我們的系統(Our System)</vt:lpstr>
      <vt:lpstr>System Models Scenarios1</vt:lpstr>
      <vt:lpstr>System Models Scenarios2</vt:lpstr>
      <vt:lpstr>System Models Use Case Model1</vt:lpstr>
      <vt:lpstr>System Models Use Case Model2</vt:lpstr>
      <vt:lpstr>System Models Use Case Model3</vt:lpstr>
      <vt:lpstr>System Models Use Case Model4</vt:lpstr>
      <vt:lpstr>System Models – Object Model Data Dictionary1</vt:lpstr>
      <vt:lpstr>System Models – Object Model Data Dictionary2</vt:lpstr>
      <vt:lpstr>System Models – Object Model Class Diagrams</vt:lpstr>
      <vt:lpstr>System Models Dynamic Model</vt:lpstr>
      <vt:lpstr>System Models User Interface1</vt:lpstr>
      <vt:lpstr>System Models User Interface1</vt:lpstr>
      <vt:lpstr>我們的系統(Our System)</vt:lpstr>
      <vt:lpstr>Glossary</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Win7User</dc:creator>
  <cp:lastModifiedBy>Win7User</cp:lastModifiedBy>
  <cp:revision>56</cp:revision>
  <dcterms:created xsi:type="dcterms:W3CDTF">2011-11-13T17:31:42Z</dcterms:created>
  <dcterms:modified xsi:type="dcterms:W3CDTF">2012-01-10T18:42:56Z</dcterms:modified>
</cp:coreProperties>
</file>