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5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9" r:id="rId33"/>
    <p:sldId id="288" r:id="rId34"/>
    <p:sldId id="290" r:id="rId35"/>
    <p:sldId id="291" r:id="rId36"/>
    <p:sldId id="292" r:id="rId37"/>
    <p:sldId id="287" r:id="rId38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7292A2E-F333-43FB-9621-5CBBE7FDCDCB}" styleName="淺色樣式 2 - 輔色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70" d="100"/>
          <a:sy n="70" d="100"/>
        </p:scale>
        <p:origin x="-1374" y="-1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6AEB6-5F0E-4FC8-B224-9E2B482C5EDC}" type="datetimeFigureOut">
              <a:rPr lang="zh-TW" altLang="en-US" smtClean="0"/>
              <a:t>2012/1/10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F19C9054-7F99-4A2A-8753-91B146D9B127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6AEB6-5F0E-4FC8-B224-9E2B482C5EDC}" type="datetimeFigureOut">
              <a:rPr lang="zh-TW" altLang="en-US" smtClean="0"/>
              <a:t>2012/1/10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C9054-7F99-4A2A-8753-91B146D9B127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6AEB6-5F0E-4FC8-B224-9E2B482C5EDC}" type="datetimeFigureOut">
              <a:rPr lang="zh-TW" altLang="en-US" smtClean="0"/>
              <a:t>2012/1/10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C9054-7F99-4A2A-8753-91B146D9B127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6AEB6-5F0E-4FC8-B224-9E2B482C5EDC}" type="datetimeFigureOut">
              <a:rPr lang="zh-TW" altLang="en-US" smtClean="0"/>
              <a:t>2012/1/10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C9054-7F99-4A2A-8753-91B146D9B127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6AEB6-5F0E-4FC8-B224-9E2B482C5EDC}" type="datetimeFigureOut">
              <a:rPr lang="zh-TW" altLang="en-US" smtClean="0"/>
              <a:t>2012/1/10</a:t>
            </a:fld>
            <a:endParaRPr lang="zh-TW" alt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9C9054-7F99-4A2A-8753-91B146D9B127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6AEB6-5F0E-4FC8-B224-9E2B482C5EDC}" type="datetimeFigureOut">
              <a:rPr lang="zh-TW" altLang="en-US" smtClean="0"/>
              <a:t>2012/1/10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C9054-7F99-4A2A-8753-91B146D9B127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6AEB6-5F0E-4FC8-B224-9E2B482C5EDC}" type="datetimeFigureOut">
              <a:rPr lang="zh-TW" altLang="en-US" smtClean="0"/>
              <a:t>2012/1/10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C9054-7F99-4A2A-8753-91B146D9B127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6AEB6-5F0E-4FC8-B224-9E2B482C5EDC}" type="datetimeFigureOut">
              <a:rPr lang="zh-TW" altLang="en-US" smtClean="0"/>
              <a:t>2012/1/10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C9054-7F99-4A2A-8753-91B146D9B127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6AEB6-5F0E-4FC8-B224-9E2B482C5EDC}" type="datetimeFigureOut">
              <a:rPr lang="zh-TW" altLang="en-US" smtClean="0"/>
              <a:t>2012/1/10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C9054-7F99-4A2A-8753-91B146D9B127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6AEB6-5F0E-4FC8-B224-9E2B482C5EDC}" type="datetimeFigureOut">
              <a:rPr lang="zh-TW" altLang="en-US" smtClean="0"/>
              <a:t>2012/1/10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C9054-7F99-4A2A-8753-91B146D9B127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6AEB6-5F0E-4FC8-B224-9E2B482C5EDC}" type="datetimeFigureOut">
              <a:rPr lang="zh-TW" altLang="en-US" smtClean="0"/>
              <a:t>2012/1/10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F19C9054-7F99-4A2A-8753-91B146D9B127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E616AEB6-5F0E-4FC8-B224-9E2B482C5EDC}" type="datetimeFigureOut">
              <a:rPr lang="zh-TW" altLang="en-US" smtClean="0"/>
              <a:t>2012/1/10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F19C9054-7F99-4A2A-8753-91B146D9B127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://zh.wikipedia.org/w/index.php?title=%E6%97%A0%E7%BA%BF%E7%94%B5%E9%80%9A%E8%AE%AF%E7%BD%91%E7%BB%9C&amp;action=edit&amp;redlink=1" TargetMode="External"/><Relationship Id="rId2" Type="http://schemas.openxmlformats.org/officeDocument/2006/relationships/hyperlink" Target="http://zh.wikipedia.org/w/index.php?title=%E7%A7%BB%E5%8A%A8%E8%BF%90%E8%90%A5%E5%95%86&amp;action=edit&amp;redlink=1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zh.wikipedia.org/wiki/GPS" TargetMode="External"/><Relationship Id="rId5" Type="http://schemas.openxmlformats.org/officeDocument/2006/relationships/hyperlink" Target="http://zh.wikipedia.org/wiki/CDMA" TargetMode="External"/><Relationship Id="rId4" Type="http://schemas.openxmlformats.org/officeDocument/2006/relationships/hyperlink" Target="http://zh.wikipedia.org/wiki/GSM" TargetMode="Externa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sz="4000" dirty="0"/>
              <a:t>物件導向軟體工程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457200" y="3284984"/>
            <a:ext cx="6858000" cy="2430016"/>
          </a:xfrm>
        </p:spPr>
        <p:txBody>
          <a:bodyPr/>
          <a:lstStyle/>
          <a:p>
            <a:r>
              <a:rPr lang="zh-TW" altLang="en-US" dirty="0" smtClean="0">
                <a:solidFill>
                  <a:srgbClr val="C00000"/>
                </a:solidFill>
              </a:rPr>
              <a:t>期中報告</a:t>
            </a:r>
            <a:endParaRPr lang="en-US" altLang="zh-TW" dirty="0" smtClean="0">
              <a:solidFill>
                <a:srgbClr val="C00000"/>
              </a:solidFill>
            </a:endParaRPr>
          </a:p>
          <a:p>
            <a:r>
              <a:rPr lang="zh-TW" altLang="en-US" dirty="0" smtClean="0">
                <a:solidFill>
                  <a:srgbClr val="C00000"/>
                </a:solidFill>
              </a:rPr>
              <a:t>組員</a:t>
            </a:r>
            <a:r>
              <a:rPr lang="en-US" altLang="zh-TW" dirty="0" smtClean="0">
                <a:solidFill>
                  <a:srgbClr val="C00000"/>
                </a:solidFill>
              </a:rPr>
              <a:t>:</a:t>
            </a:r>
          </a:p>
          <a:p>
            <a:r>
              <a:rPr lang="en-US" altLang="zh-TW" dirty="0" smtClean="0">
                <a:solidFill>
                  <a:srgbClr val="C00000"/>
                </a:solidFill>
              </a:rPr>
              <a:t>	b97570128	</a:t>
            </a:r>
            <a:r>
              <a:rPr lang="zh-TW" altLang="en-US" dirty="0" smtClean="0">
                <a:solidFill>
                  <a:srgbClr val="C00000"/>
                </a:solidFill>
              </a:rPr>
              <a:t>黃首翰</a:t>
            </a:r>
            <a:endParaRPr lang="en-US" altLang="zh-TW" dirty="0" smtClean="0">
              <a:solidFill>
                <a:srgbClr val="C00000"/>
              </a:solidFill>
            </a:endParaRPr>
          </a:p>
          <a:p>
            <a:r>
              <a:rPr lang="en-US" altLang="zh-TW" dirty="0">
                <a:solidFill>
                  <a:srgbClr val="C00000"/>
                </a:solidFill>
              </a:rPr>
              <a:t>	</a:t>
            </a:r>
            <a:r>
              <a:rPr lang="en-US" altLang="zh-TW" dirty="0" smtClean="0">
                <a:solidFill>
                  <a:srgbClr val="C00000"/>
                </a:solidFill>
              </a:rPr>
              <a:t>B97570106	</a:t>
            </a:r>
            <a:r>
              <a:rPr lang="zh-TW" altLang="en-US" dirty="0" smtClean="0">
                <a:solidFill>
                  <a:srgbClr val="C00000"/>
                </a:solidFill>
              </a:rPr>
              <a:t>簡穎超</a:t>
            </a:r>
            <a:endParaRPr lang="en-US" altLang="zh-TW" dirty="0" smtClean="0">
              <a:solidFill>
                <a:srgbClr val="C00000"/>
              </a:solidFill>
            </a:endParaRPr>
          </a:p>
          <a:p>
            <a:r>
              <a:rPr lang="en-US" altLang="zh-TW" dirty="0">
                <a:solidFill>
                  <a:srgbClr val="C00000"/>
                </a:solidFill>
              </a:rPr>
              <a:t>	</a:t>
            </a:r>
            <a:r>
              <a:rPr lang="en-US" altLang="zh-TW" dirty="0" smtClean="0">
                <a:solidFill>
                  <a:srgbClr val="C00000"/>
                </a:solidFill>
              </a:rPr>
              <a:t>B97570121	</a:t>
            </a:r>
            <a:r>
              <a:rPr lang="zh-TW" altLang="en-US" dirty="0" smtClean="0">
                <a:solidFill>
                  <a:srgbClr val="C00000"/>
                </a:solidFill>
              </a:rPr>
              <a:t>賴建同</a:t>
            </a:r>
            <a:endParaRPr lang="en-US" altLang="zh-TW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3868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TW" dirty="0"/>
              <a:t>User interface and human </a:t>
            </a:r>
            <a:r>
              <a:rPr lang="en-US" altLang="zh-TW" dirty="0" smtClean="0"/>
              <a:t>factors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1" indent="0">
              <a:spcAft>
                <a:spcPts val="600"/>
              </a:spcAft>
              <a:buClrTx/>
              <a:buNone/>
            </a:pPr>
            <a:r>
              <a:rPr lang="zh-TW" altLang="zh-TW" dirty="0"/>
              <a:t>適合有智慧型手機的使用者</a:t>
            </a:r>
          </a:p>
          <a:p>
            <a:endParaRPr lang="zh-TW" altLang="en-US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2276872"/>
            <a:ext cx="5688632" cy="3785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87032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Documentation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1" indent="0">
              <a:spcAft>
                <a:spcPts val="600"/>
              </a:spcAft>
              <a:buClrTx/>
              <a:buNone/>
            </a:pPr>
            <a:r>
              <a:rPr lang="zh-TW" altLang="zh-TW" dirty="0"/>
              <a:t>給其他開發者</a:t>
            </a:r>
            <a:r>
              <a:rPr lang="en-US" altLang="zh-TW" dirty="0"/>
              <a:t>API</a:t>
            </a:r>
            <a:r>
              <a:rPr lang="zh-TW" altLang="zh-TW" dirty="0"/>
              <a:t>文件</a:t>
            </a:r>
          </a:p>
          <a:p>
            <a:endParaRPr lang="zh-TW" altLang="en-US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2669877"/>
            <a:ext cx="5024750" cy="3157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46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Hardware </a:t>
            </a:r>
            <a:r>
              <a:rPr lang="en-US" altLang="zh-TW" dirty="0" smtClean="0"/>
              <a:t>considerations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zh-TW" altLang="zh-TW" dirty="0"/>
              <a:t> </a:t>
            </a:r>
            <a:r>
              <a:rPr lang="zh-TW" altLang="zh-TW" dirty="0" smtClean="0"/>
              <a:t>裝置</a:t>
            </a:r>
            <a:r>
              <a:rPr lang="zh-TW" altLang="zh-TW" dirty="0"/>
              <a:t>平台：須搭載</a:t>
            </a:r>
            <a:r>
              <a:rPr lang="en-US" altLang="zh-TW" dirty="0"/>
              <a:t>Android 2.1</a:t>
            </a:r>
            <a:r>
              <a:rPr lang="zh-TW" altLang="zh-TW" dirty="0"/>
              <a:t>或以上版本。</a:t>
            </a:r>
          </a:p>
          <a:p>
            <a:pPr lvl="1"/>
            <a:r>
              <a:rPr lang="en-US" altLang="zh-TW" dirty="0"/>
              <a:t> </a:t>
            </a:r>
            <a:r>
              <a:rPr lang="zh-TW" altLang="zh-TW" dirty="0"/>
              <a:t>手機平台須搭載</a:t>
            </a:r>
            <a:r>
              <a:rPr lang="en-US" altLang="zh-TW" dirty="0"/>
              <a:t>iOS4</a:t>
            </a:r>
            <a:r>
              <a:rPr lang="zh-TW" altLang="zh-TW" dirty="0"/>
              <a:t>或以上版本。</a:t>
            </a:r>
          </a:p>
          <a:p>
            <a:pPr lvl="1"/>
            <a:r>
              <a:rPr lang="en-US" altLang="zh-TW" dirty="0"/>
              <a:t> </a:t>
            </a:r>
            <a:r>
              <a:rPr lang="zh-TW" altLang="zh-TW" dirty="0"/>
              <a:t>儲存空間需求：</a:t>
            </a:r>
            <a:r>
              <a:rPr lang="en-US" altLang="zh-TW" dirty="0"/>
              <a:t>1MB</a:t>
            </a:r>
            <a:r>
              <a:rPr lang="zh-TW" altLang="zh-TW" dirty="0"/>
              <a:t>或以上。</a:t>
            </a:r>
          </a:p>
          <a:p>
            <a:pPr lvl="1"/>
            <a:r>
              <a:rPr lang="en-US" altLang="zh-TW" dirty="0"/>
              <a:t> </a:t>
            </a:r>
            <a:r>
              <a:rPr lang="zh-TW" altLang="zh-TW" dirty="0"/>
              <a:t>記憶體需求：</a:t>
            </a:r>
            <a:r>
              <a:rPr lang="en-US" altLang="zh-TW" dirty="0"/>
              <a:t>1MB</a:t>
            </a:r>
            <a:r>
              <a:rPr lang="zh-TW" altLang="zh-TW" dirty="0"/>
              <a:t>或以上。</a:t>
            </a:r>
          </a:p>
          <a:p>
            <a:endParaRPr lang="zh-TW" altLang="en-US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3284984"/>
            <a:ext cx="5040560" cy="3141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80644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Performance characteristics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0" indent="-342900">
              <a:buClr>
                <a:schemeClr val="tx2"/>
              </a:buClr>
              <a:buFont typeface="Arial" pitchFamily="34" charset="0"/>
              <a:buChar char="•"/>
            </a:pPr>
            <a:r>
              <a:rPr lang="zh-TW" altLang="zh-TW" dirty="0"/>
              <a:t>搜尋系統必須在</a:t>
            </a:r>
            <a:r>
              <a:rPr lang="en-US" altLang="zh-TW" dirty="0"/>
              <a:t>500</a:t>
            </a:r>
            <a:r>
              <a:rPr lang="zh-TW" altLang="zh-TW" dirty="0"/>
              <a:t>毫秒內完成。</a:t>
            </a:r>
          </a:p>
          <a:p>
            <a:pPr>
              <a:buClr>
                <a:schemeClr val="tx2"/>
              </a:buClr>
            </a:pPr>
            <a:endParaRPr lang="zh-TW" altLang="en-US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2348880"/>
            <a:ext cx="6552728" cy="4004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2657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en-US" altLang="zh-TW" dirty="0"/>
              <a:t>Error handling and extreme </a:t>
            </a:r>
            <a:r>
              <a:rPr lang="en-US" altLang="zh-TW" dirty="0" smtClean="0"/>
              <a:t>conditions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0" indent="-342900">
              <a:buClr>
                <a:schemeClr val="tx2"/>
              </a:buClr>
              <a:buFont typeface="Arial" pitchFamily="34" charset="0"/>
              <a:buChar char="•"/>
            </a:pPr>
            <a:r>
              <a:rPr lang="zh-TW" altLang="zh-TW" dirty="0"/>
              <a:t>當網路斷線時會跳出通知視窗，提醒使用者連上網路。</a:t>
            </a:r>
          </a:p>
          <a:p>
            <a:pPr marL="342900" lvl="0" indent="-342900">
              <a:buClr>
                <a:schemeClr val="tx2"/>
              </a:buClr>
              <a:buFont typeface="Arial" pitchFamily="34" charset="0"/>
              <a:buChar char="•"/>
            </a:pPr>
            <a:r>
              <a:rPr lang="zh-TW" altLang="zh-TW" dirty="0"/>
              <a:t>當定位功能未開啟時會跳出通知視窗，提醒使用者開啟定位功能。</a:t>
            </a:r>
          </a:p>
          <a:p>
            <a:pPr>
              <a:buClr>
                <a:schemeClr val="tx2"/>
              </a:buClr>
            </a:pPr>
            <a:endParaRPr lang="zh-TW" altLang="en-US" dirty="0"/>
          </a:p>
        </p:txBody>
      </p:sp>
      <p:pic>
        <p:nvPicPr>
          <p:cNvPr id="4" name="圖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682806"/>
            <a:ext cx="2475049" cy="2082294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0" name="Picture 2" descr="C:\Users\Jack\Desktop\圖片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501008"/>
            <a:ext cx="2514600" cy="2627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959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altLang="zh-TW" dirty="0"/>
              <a:t>System </a:t>
            </a:r>
            <a:r>
              <a:rPr lang="en-US" altLang="zh-TW" dirty="0" smtClean="0"/>
              <a:t>interfacing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0" indent="-342900">
              <a:buClr>
                <a:schemeClr val="tx2"/>
              </a:buClr>
              <a:buFont typeface="Arial" pitchFamily="34" charset="0"/>
              <a:buChar char="•"/>
            </a:pPr>
            <a:r>
              <a:rPr lang="zh-TW" altLang="zh-TW" dirty="0"/>
              <a:t>系統連結</a:t>
            </a:r>
            <a:r>
              <a:rPr lang="en-US" altLang="zh-TW" dirty="0"/>
              <a:t>Facebook API</a:t>
            </a:r>
            <a:r>
              <a:rPr lang="zh-TW" altLang="zh-TW" dirty="0"/>
              <a:t>與</a:t>
            </a:r>
            <a:r>
              <a:rPr lang="en-US" altLang="zh-TW" dirty="0"/>
              <a:t>Google Map API</a:t>
            </a:r>
            <a:r>
              <a:rPr lang="zh-TW" altLang="zh-TW" dirty="0"/>
              <a:t>，輸入所需資訊。</a:t>
            </a:r>
          </a:p>
          <a:p>
            <a:pPr marL="342900" lvl="0" indent="-342900">
              <a:buClr>
                <a:schemeClr val="tx2"/>
              </a:buClr>
              <a:buFont typeface="Arial" pitchFamily="34" charset="0"/>
              <a:buChar char="•"/>
            </a:pPr>
            <a:r>
              <a:rPr lang="zh-TW" altLang="zh-TW" dirty="0"/>
              <a:t>系統輸出</a:t>
            </a:r>
            <a:r>
              <a:rPr lang="en-US" altLang="zh-TW" dirty="0"/>
              <a:t>JSON</a:t>
            </a:r>
            <a:r>
              <a:rPr lang="zh-TW" altLang="zh-TW" dirty="0"/>
              <a:t>格式資訊到</a:t>
            </a:r>
            <a:r>
              <a:rPr lang="en-US" altLang="zh-TW" dirty="0"/>
              <a:t>Server</a:t>
            </a:r>
            <a:r>
              <a:rPr lang="zh-TW" altLang="zh-TW" dirty="0"/>
              <a:t>端，再透過</a:t>
            </a:r>
            <a:r>
              <a:rPr lang="en-US" altLang="zh-TW" dirty="0"/>
              <a:t>Server</a:t>
            </a:r>
            <a:r>
              <a:rPr lang="zh-TW" altLang="zh-TW" dirty="0"/>
              <a:t>分析資料回傳給手機端。</a:t>
            </a:r>
          </a:p>
          <a:p>
            <a:pPr marL="342900" indent="-342900">
              <a:buClr>
                <a:schemeClr val="tx2"/>
              </a:buClr>
              <a:buFont typeface="Arial" pitchFamily="34" charset="0"/>
              <a:buChar char="•"/>
            </a:pPr>
            <a:endParaRPr lang="zh-TW" altLang="en-US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7139" y="3356992"/>
            <a:ext cx="2448272" cy="2448272"/>
          </a:xfrm>
          <a:prstGeom prst="rect">
            <a:avLst/>
          </a:prstGeom>
        </p:spPr>
      </p:pic>
      <p:pic>
        <p:nvPicPr>
          <p:cNvPr id="1026" name="Picture 2" descr="C:\Users\Jack\Desktop\圖片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177951"/>
            <a:ext cx="2514600" cy="2627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21999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altLang="zh-TW" dirty="0"/>
              <a:t>Quality issues</a:t>
            </a:r>
            <a:endParaRPr lang="zh-TW" altLang="zh-TW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0" indent="-342900">
              <a:buClr>
                <a:schemeClr val="tx2"/>
              </a:buClr>
              <a:buFont typeface="Arial" pitchFamily="34" charset="0"/>
              <a:buChar char="•"/>
            </a:pPr>
            <a:r>
              <a:rPr lang="en-US" altLang="zh-TW" dirty="0"/>
              <a:t>Server</a:t>
            </a:r>
            <a:r>
              <a:rPr lang="zh-TW" altLang="zh-TW" dirty="0"/>
              <a:t>必須</a:t>
            </a:r>
            <a:r>
              <a:rPr lang="en-US" altLang="zh-TW" dirty="0"/>
              <a:t>24</a:t>
            </a:r>
            <a:r>
              <a:rPr lang="zh-TW" altLang="zh-TW" dirty="0"/>
              <a:t>小時運作且穩定</a:t>
            </a:r>
          </a:p>
          <a:p>
            <a:pPr marL="342900" lvl="0" indent="-342900">
              <a:buClr>
                <a:schemeClr val="tx2"/>
              </a:buClr>
              <a:buFont typeface="Arial" pitchFamily="34" charset="0"/>
              <a:buChar char="•"/>
            </a:pPr>
            <a:r>
              <a:rPr lang="zh-TW" altLang="zh-TW" dirty="0"/>
              <a:t>可在</a:t>
            </a:r>
            <a:r>
              <a:rPr lang="en-US" altLang="zh-TW" dirty="0"/>
              <a:t>Android</a:t>
            </a:r>
            <a:r>
              <a:rPr lang="zh-TW" altLang="zh-TW" dirty="0"/>
              <a:t>與</a:t>
            </a:r>
            <a:r>
              <a:rPr lang="en-US" altLang="zh-TW" dirty="0" err="1"/>
              <a:t>iOS</a:t>
            </a:r>
            <a:r>
              <a:rPr lang="zh-TW" altLang="zh-TW" dirty="0"/>
              <a:t>平台上運作</a:t>
            </a:r>
          </a:p>
          <a:p>
            <a:pPr marL="342900" indent="-342900">
              <a:buClr>
                <a:schemeClr val="tx2"/>
              </a:buClr>
              <a:buFont typeface="Arial" pitchFamily="34" charset="0"/>
              <a:buChar char="•"/>
            </a:pPr>
            <a:endParaRPr lang="zh-TW" altLang="en-US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2791281"/>
            <a:ext cx="3888432" cy="3888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009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TW" dirty="0"/>
              <a:t>System </a:t>
            </a:r>
            <a:r>
              <a:rPr lang="en-US" altLang="zh-TW" dirty="0" smtClean="0"/>
              <a:t>modifications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0" indent="-342900">
              <a:buClr>
                <a:schemeClr val="tx2"/>
              </a:buClr>
              <a:buFont typeface="Arial" pitchFamily="34" charset="0"/>
              <a:buChar char="•"/>
            </a:pPr>
            <a:r>
              <a:rPr lang="zh-TW" altLang="zh-TW" dirty="0"/>
              <a:t>系統主畫面可能未來會加入左右鍵，以方便在畫面過度擁擠時選取使用者。</a:t>
            </a:r>
          </a:p>
          <a:p>
            <a:pPr marL="342900" lvl="0" indent="-342900">
              <a:buClr>
                <a:schemeClr val="tx2"/>
              </a:buClr>
              <a:buFont typeface="Arial" pitchFamily="34" charset="0"/>
              <a:buChar char="•"/>
            </a:pPr>
            <a:r>
              <a:rPr lang="zh-TW" altLang="zh-TW" dirty="0"/>
              <a:t>發起事件功能未來可能會加入其他種類的事件。</a:t>
            </a:r>
          </a:p>
          <a:p>
            <a:pPr marL="342900" lvl="0" indent="-342900">
              <a:buClr>
                <a:schemeClr val="tx2"/>
              </a:buClr>
              <a:buFont typeface="Arial" pitchFamily="34" charset="0"/>
              <a:buChar char="•"/>
            </a:pPr>
            <a:r>
              <a:rPr lang="zh-TW" altLang="zh-TW" dirty="0"/>
              <a:t>考慮先進行主畫面的改良，在未來蒐集使用者意見回饋新增事件類別。</a:t>
            </a:r>
          </a:p>
          <a:p>
            <a:pPr marL="342900" indent="-342900">
              <a:buClr>
                <a:schemeClr val="tx2"/>
              </a:buClr>
              <a:buFont typeface="Arial" pitchFamily="34" charset="0"/>
              <a:buChar char="•"/>
            </a:pP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183874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TW" dirty="0"/>
              <a:t>Physical </a:t>
            </a:r>
            <a:r>
              <a:rPr lang="en-US" altLang="zh-TW" dirty="0" smtClean="0"/>
              <a:t>environment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0" indent="-342900">
              <a:buClr>
                <a:schemeClr val="tx2"/>
              </a:buClr>
              <a:buFont typeface="Arial" pitchFamily="34" charset="0"/>
              <a:buChar char="•"/>
            </a:pPr>
            <a:r>
              <a:rPr lang="zh-TW" altLang="zh-TW" dirty="0"/>
              <a:t>只要在有網路與定位功能下，任何時間，任何地點皆可使用</a:t>
            </a:r>
          </a:p>
          <a:p>
            <a:pPr marL="342900" indent="-342900">
              <a:buClr>
                <a:schemeClr val="tx2"/>
              </a:buClr>
              <a:buFont typeface="Arial" pitchFamily="34" charset="0"/>
              <a:buChar char="•"/>
            </a:pPr>
            <a:endParaRPr lang="zh-TW" altLang="en-US" dirty="0"/>
          </a:p>
        </p:txBody>
      </p:sp>
      <p:pic>
        <p:nvPicPr>
          <p:cNvPr id="4" name="圖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852936"/>
            <a:ext cx="2475049" cy="208229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3" y="2868193"/>
            <a:ext cx="2143125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436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altLang="zh-TW" dirty="0"/>
              <a:t>Security </a:t>
            </a:r>
            <a:r>
              <a:rPr lang="en-US" altLang="zh-TW" dirty="0" smtClean="0"/>
              <a:t>issues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0" indent="-342900">
              <a:buClr>
                <a:schemeClr val="tx2"/>
              </a:buClr>
              <a:buFont typeface="Arial" pitchFamily="34" charset="0"/>
              <a:buChar char="•"/>
            </a:pPr>
            <a:r>
              <a:rPr lang="zh-TW" altLang="zh-TW" dirty="0"/>
              <a:t>系統為開放式平台，是否提供安全的機制防堵外部開法者任意修改內部資訊</a:t>
            </a:r>
          </a:p>
          <a:p>
            <a:pPr marL="342900" lvl="0" indent="-342900">
              <a:buClr>
                <a:schemeClr val="tx2"/>
              </a:buClr>
              <a:buFont typeface="Arial" pitchFamily="34" charset="0"/>
              <a:buChar char="•"/>
            </a:pPr>
            <a:r>
              <a:rPr lang="zh-TW" altLang="zh-TW" dirty="0"/>
              <a:t>使用何種安全機制</a:t>
            </a:r>
            <a:r>
              <a:rPr lang="en-US" altLang="zh-TW" dirty="0"/>
              <a:t>? (</a:t>
            </a:r>
            <a:r>
              <a:rPr lang="en-US" altLang="zh-TW" dirty="0" err="1"/>
              <a:t>Oauth</a:t>
            </a:r>
            <a:r>
              <a:rPr lang="en-US" altLang="zh-TW" dirty="0"/>
              <a:t> / </a:t>
            </a:r>
            <a:r>
              <a:rPr lang="zh-TW" altLang="zh-TW" dirty="0"/>
              <a:t>不提供擁有修改權限的</a:t>
            </a:r>
            <a:r>
              <a:rPr lang="en-US" altLang="zh-TW" dirty="0"/>
              <a:t>API)</a:t>
            </a:r>
            <a:endParaRPr lang="zh-TW" altLang="zh-TW" dirty="0"/>
          </a:p>
          <a:p>
            <a:pPr marL="342900" lvl="0" indent="-342900">
              <a:buClr>
                <a:schemeClr val="tx2"/>
              </a:buClr>
              <a:buFont typeface="Arial" pitchFamily="34" charset="0"/>
              <a:buChar char="•"/>
            </a:pPr>
            <a:r>
              <a:rPr lang="zh-TW" altLang="zh-TW" dirty="0"/>
              <a:t>如何防止有心人士獲取過多個人隱私資訊？</a:t>
            </a:r>
          </a:p>
          <a:p>
            <a:pPr marL="342900" indent="-342900">
              <a:buClr>
                <a:schemeClr val="tx2"/>
              </a:buClr>
              <a:buFont typeface="Arial" pitchFamily="34" charset="0"/>
              <a:buChar char="•"/>
            </a:pPr>
            <a:endParaRPr lang="zh-TW" altLang="en-US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3573016"/>
            <a:ext cx="2880320" cy="288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869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目錄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AutoNum type="arabicPeriod"/>
            </a:pPr>
            <a:r>
              <a:rPr lang="en-US" altLang="zh-TW" dirty="0" smtClean="0"/>
              <a:t>Introduction</a:t>
            </a:r>
          </a:p>
          <a:p>
            <a:pPr marL="457200" indent="-457200">
              <a:buAutoNum type="arabicPeriod"/>
            </a:pPr>
            <a:r>
              <a:rPr lang="en-US" altLang="zh-TW" dirty="0" smtClean="0"/>
              <a:t>Current system</a:t>
            </a:r>
          </a:p>
          <a:p>
            <a:pPr marL="457200" indent="-457200">
              <a:buAutoNum type="arabicPeriod"/>
            </a:pPr>
            <a:r>
              <a:rPr lang="en-US" altLang="zh-TW" dirty="0" smtClean="0"/>
              <a:t>Proposed system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962960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altLang="zh-TW" dirty="0"/>
              <a:t>Resources and management issues</a:t>
            </a:r>
            <a:endParaRPr lang="zh-TW" altLang="zh-TW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0" indent="-342900">
              <a:buClr>
                <a:schemeClr val="tx2"/>
              </a:buClr>
              <a:buFont typeface="Arial" pitchFamily="34" charset="0"/>
              <a:buChar char="•"/>
            </a:pPr>
            <a:r>
              <a:rPr lang="zh-TW" altLang="zh-TW" dirty="0"/>
              <a:t>系統管理師負責資料庫維護與</a:t>
            </a:r>
            <a:r>
              <a:rPr lang="en-US" altLang="zh-TW" dirty="0"/>
              <a:t>Server</a:t>
            </a:r>
            <a:r>
              <a:rPr lang="zh-TW" altLang="zh-TW" dirty="0"/>
              <a:t>管理</a:t>
            </a:r>
          </a:p>
          <a:p>
            <a:pPr marL="342900" lvl="0" indent="-342900">
              <a:buClr>
                <a:schemeClr val="tx2"/>
              </a:buClr>
              <a:buFont typeface="Arial" pitchFamily="34" charset="0"/>
              <a:buChar char="•"/>
            </a:pPr>
            <a:r>
              <a:rPr lang="zh-TW" altLang="zh-TW" dirty="0"/>
              <a:t>系統工程師軟體維護與更新</a:t>
            </a:r>
          </a:p>
          <a:p>
            <a:pPr marL="342900" indent="-342900">
              <a:buClr>
                <a:schemeClr val="tx2"/>
              </a:buClr>
              <a:buFont typeface="Arial" pitchFamily="34" charset="0"/>
              <a:buChar char="•"/>
            </a:pPr>
            <a:endParaRPr lang="zh-TW" altLang="en-US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2780928"/>
            <a:ext cx="3888432" cy="3888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606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/>
              <a:t>Constraints (“Pseudo requirements”) 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zh-TW" altLang="zh-TW" dirty="0"/>
              <a:t>手機平台須搭載</a:t>
            </a:r>
            <a:r>
              <a:rPr lang="en-US" altLang="zh-TW" dirty="0"/>
              <a:t>Android 2.1</a:t>
            </a:r>
            <a:r>
              <a:rPr lang="zh-TW" altLang="zh-TW" dirty="0"/>
              <a:t>或以上版本</a:t>
            </a:r>
          </a:p>
          <a:p>
            <a:pPr lvl="1"/>
            <a:r>
              <a:rPr lang="zh-TW" altLang="zh-TW" dirty="0"/>
              <a:t>手機平台須搭載</a:t>
            </a:r>
            <a:r>
              <a:rPr lang="en-US" altLang="zh-TW" dirty="0"/>
              <a:t>iOS4</a:t>
            </a:r>
            <a:r>
              <a:rPr lang="zh-TW" altLang="zh-TW" dirty="0"/>
              <a:t>或以上版本</a:t>
            </a:r>
          </a:p>
          <a:p>
            <a:pPr lvl="1"/>
            <a:r>
              <a:rPr lang="zh-TW" altLang="zh-TW" dirty="0"/>
              <a:t>擁有</a:t>
            </a:r>
            <a:r>
              <a:rPr lang="en-US" altLang="zh-TW" dirty="0"/>
              <a:t>Facebook</a:t>
            </a:r>
            <a:r>
              <a:rPr lang="zh-TW" altLang="zh-TW" dirty="0"/>
              <a:t>使用者帳號</a:t>
            </a:r>
          </a:p>
          <a:p>
            <a:pPr lvl="1"/>
            <a:r>
              <a:rPr lang="zh-TW" altLang="zh-TW" dirty="0"/>
              <a:t>需要連上網路</a:t>
            </a:r>
          </a:p>
          <a:p>
            <a:pPr lvl="1"/>
            <a:r>
              <a:rPr lang="zh-TW" altLang="zh-TW" dirty="0"/>
              <a:t>需要開啟其中一種定位功能</a:t>
            </a:r>
            <a:r>
              <a:rPr lang="en-US" altLang="zh-TW" dirty="0"/>
              <a:t>(</a:t>
            </a:r>
            <a:r>
              <a:rPr lang="en-US" altLang="zh-TW" dirty="0" err="1"/>
              <a:t>Wifi</a:t>
            </a:r>
            <a:r>
              <a:rPr lang="en-US" altLang="zh-TW" dirty="0"/>
              <a:t> / GPS)</a:t>
            </a:r>
            <a:endParaRPr lang="zh-TW" altLang="zh-TW" dirty="0"/>
          </a:p>
        </p:txBody>
      </p:sp>
    </p:spTree>
    <p:extLst>
      <p:ext uri="{BB962C8B-B14F-4D97-AF65-F5344CB8AC3E}">
        <p14:creationId xmlns:p14="http://schemas.microsoft.com/office/powerpoint/2010/main" val="4283857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System </a:t>
            </a:r>
            <a:r>
              <a:rPr lang="en-US" altLang="zh-TW" dirty="0" smtClean="0"/>
              <a:t>models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AutoNum type="arabicPeriod"/>
            </a:pPr>
            <a:r>
              <a:rPr lang="en-US" altLang="zh-TW" dirty="0" smtClean="0"/>
              <a:t>Scenarios</a:t>
            </a:r>
          </a:p>
          <a:p>
            <a:pPr marL="457200" indent="-457200">
              <a:buAutoNum type="arabicPeriod"/>
            </a:pPr>
            <a:r>
              <a:rPr lang="en-US" altLang="zh-TW" dirty="0" smtClean="0"/>
              <a:t>Use case </a:t>
            </a:r>
            <a:r>
              <a:rPr lang="en-US" altLang="zh-TW" dirty="0" smtClean="0"/>
              <a:t>model</a:t>
            </a:r>
          </a:p>
          <a:p>
            <a:pPr marL="457200" indent="-457200">
              <a:buAutoNum type="arabicPeriod"/>
            </a:pPr>
            <a:r>
              <a:rPr lang="en-US" altLang="zh-TW" dirty="0" smtClean="0"/>
              <a:t>Object  model</a:t>
            </a:r>
          </a:p>
          <a:p>
            <a:pPr marL="457200" indent="-457200">
              <a:buAutoNum type="arabicPeriod"/>
            </a:pPr>
            <a:r>
              <a:rPr lang="en-US" altLang="zh-TW" dirty="0" smtClean="0"/>
              <a:t>Dynamic model</a:t>
            </a:r>
          </a:p>
          <a:p>
            <a:pPr marL="457200" indent="-457200">
              <a:buAutoNum type="arabicPeriod"/>
            </a:pPr>
            <a:r>
              <a:rPr lang="en-US" altLang="zh-TW" dirty="0" smtClean="0"/>
              <a:t>User interface</a:t>
            </a:r>
          </a:p>
          <a:p>
            <a:pPr marL="457200" indent="-457200">
              <a:buAutoNum type="arabicPeriod"/>
            </a:pPr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1601454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Scenarios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zh-TW" dirty="0"/>
              <a:t>小賴逛完台北</a:t>
            </a:r>
            <a:r>
              <a:rPr lang="en-US" altLang="zh-TW" dirty="0"/>
              <a:t>101</a:t>
            </a:r>
            <a:r>
              <a:rPr lang="zh-TW" altLang="zh-TW" dirty="0"/>
              <a:t>後，想坐計程車到台北車站轉高鐵回台中，但單獨一人搭乘覺得不划算，此時他利用</a:t>
            </a:r>
            <a:r>
              <a:rPr lang="en-US" altLang="zh-TW" dirty="0" err="1"/>
              <a:t>Sodar</a:t>
            </a:r>
            <a:r>
              <a:rPr lang="zh-TW" altLang="zh-TW" dirty="0"/>
              <a:t>搜尋附近半徑一公里的區域內，發現使用者小翰也有相同需求，於是撥打電話給對方，相約於台北</a:t>
            </a:r>
            <a:r>
              <a:rPr lang="en-US" altLang="zh-TW" dirty="0"/>
              <a:t>101</a:t>
            </a:r>
            <a:r>
              <a:rPr lang="zh-TW" altLang="zh-TW" dirty="0"/>
              <a:t>大門一起搭車到台北車站。</a:t>
            </a:r>
          </a:p>
          <a:p>
            <a:endParaRPr lang="zh-TW" altLang="en-US" dirty="0"/>
          </a:p>
        </p:txBody>
      </p:sp>
      <p:pic>
        <p:nvPicPr>
          <p:cNvPr id="4" name="圖片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3068960"/>
            <a:ext cx="5063207" cy="3668886"/>
          </a:xfrm>
          <a:prstGeom prst="rect">
            <a:avLst/>
          </a:prstGeom>
        </p:spPr>
      </p:pic>
      <p:sp>
        <p:nvSpPr>
          <p:cNvPr id="5" name="矩形 75"/>
          <p:cNvSpPr>
            <a:spLocks noChangeArrowheads="1"/>
          </p:cNvSpPr>
          <p:nvPr/>
        </p:nvSpPr>
        <p:spPr bwMode="auto">
          <a:xfrm>
            <a:off x="3658133" y="4506762"/>
            <a:ext cx="565150" cy="261938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6" name="流程圖: 接點 76"/>
          <p:cNvSpPr>
            <a:spLocks noChangeArrowheads="1"/>
          </p:cNvSpPr>
          <p:nvPr/>
        </p:nvSpPr>
        <p:spPr bwMode="auto">
          <a:xfrm>
            <a:off x="2186520" y="3251050"/>
            <a:ext cx="3427413" cy="3355975"/>
          </a:xfrm>
          <a:prstGeom prst="flowChartConnector">
            <a:avLst/>
          </a:prstGeom>
          <a:noFill/>
          <a:ln w="38100">
            <a:solidFill>
              <a:srgbClr val="007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42309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Use case </a:t>
            </a:r>
            <a:r>
              <a:rPr lang="en-US" altLang="zh-TW" dirty="0" smtClean="0"/>
              <a:t>model</a:t>
            </a:r>
            <a:endParaRPr lang="zh-TW" altLang="en-US" dirty="0"/>
          </a:p>
        </p:txBody>
      </p:sp>
      <p:pic>
        <p:nvPicPr>
          <p:cNvPr id="4" name="圖片 3" descr="usecaseDiagraph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772816"/>
            <a:ext cx="7992888" cy="46805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50944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1731995"/>
              </p:ext>
            </p:extLst>
          </p:nvPr>
        </p:nvGraphicFramePr>
        <p:xfrm>
          <a:off x="251520" y="1556792"/>
          <a:ext cx="8496944" cy="2808311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{17292A2E-F333-43FB-9621-5CBBE7FDCDCB}</a:tableStyleId>
              </a:tblPr>
              <a:tblGrid>
                <a:gridCol w="2331020"/>
                <a:gridCol w="6165924"/>
              </a:tblGrid>
              <a:tr h="36696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0" dirty="0" smtClean="0">
                          <a:effectLst/>
                        </a:rPr>
                        <a:t>Use</a:t>
                      </a:r>
                      <a:r>
                        <a:rPr lang="en-US" sz="2000" kern="0" baseline="0" dirty="0" smtClean="0">
                          <a:effectLst/>
                        </a:rPr>
                        <a:t> </a:t>
                      </a:r>
                      <a:r>
                        <a:rPr lang="en-US" sz="2000" kern="0" dirty="0" smtClean="0">
                          <a:effectLst/>
                        </a:rPr>
                        <a:t>case </a:t>
                      </a:r>
                      <a:r>
                        <a:rPr lang="en-US" sz="2000" kern="0" dirty="0">
                          <a:effectLst/>
                        </a:rPr>
                        <a:t>name</a:t>
                      </a:r>
                      <a:endParaRPr lang="zh-TW" sz="20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sz="2000" u="sng" kern="100">
                          <a:effectLst/>
                        </a:rPr>
                        <a:t>登入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669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Summary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sz="2000" kern="100">
                          <a:effectLst/>
                        </a:rPr>
                        <a:t>使用</a:t>
                      </a:r>
                      <a:r>
                        <a:rPr lang="en-US" sz="2000" kern="100">
                          <a:effectLst/>
                        </a:rPr>
                        <a:t>Facebook</a:t>
                      </a:r>
                      <a:r>
                        <a:rPr lang="zh-TW" sz="2000" kern="100">
                          <a:effectLst/>
                        </a:rPr>
                        <a:t>帳戶登入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6696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Actor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sz="2000" kern="100">
                          <a:effectLst/>
                        </a:rPr>
                        <a:t>會員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97348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0" dirty="0">
                          <a:effectLst/>
                        </a:rPr>
                        <a:t>Flow of Events</a:t>
                      </a:r>
                      <a:endParaRPr lang="zh-TW" sz="20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1. </a:t>
                      </a:r>
                      <a:r>
                        <a:rPr lang="zh-TW" sz="2000" kern="0">
                          <a:effectLst/>
                        </a:rPr>
                        <a:t>使用者使用</a:t>
                      </a:r>
                      <a:r>
                        <a:rPr lang="en-US" sz="2000" kern="0">
                          <a:effectLst/>
                        </a:rPr>
                        <a:t>Facebook</a:t>
                      </a:r>
                      <a:r>
                        <a:rPr lang="zh-TW" sz="2000" kern="0">
                          <a:effectLst/>
                        </a:rPr>
                        <a:t>帳號登入</a:t>
                      </a:r>
                      <a:endParaRPr lang="zh-TW" sz="2000" kern="10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2. </a:t>
                      </a:r>
                      <a:r>
                        <a:rPr lang="zh-TW" sz="2000" kern="0">
                          <a:effectLst/>
                        </a:rPr>
                        <a:t>進入主畫面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669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Alternatives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sz="2000" kern="0">
                          <a:effectLst/>
                        </a:rPr>
                        <a:t>登入成功後以後使用本系統會自動登入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6696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0" dirty="0">
                          <a:effectLst/>
                        </a:rPr>
                        <a:t>Exceptions</a:t>
                      </a:r>
                      <a:endParaRPr lang="zh-TW" sz="20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sz="2000" kern="0" dirty="0">
                          <a:effectLst/>
                        </a:rPr>
                        <a:t>在沒有開啟網路的情況下，會跳出通知。</a:t>
                      </a:r>
                      <a:endParaRPr lang="zh-TW" sz="20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35033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1750707"/>
              </p:ext>
            </p:extLst>
          </p:nvPr>
        </p:nvGraphicFramePr>
        <p:xfrm>
          <a:off x="395536" y="1124744"/>
          <a:ext cx="8208912" cy="351358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{17292A2E-F333-43FB-9621-5CBBE7FDCDCB}</a:tableStyleId>
              </a:tblPr>
              <a:tblGrid>
                <a:gridCol w="2304256"/>
                <a:gridCol w="5904656"/>
              </a:tblGrid>
              <a:tr h="5735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0" dirty="0">
                          <a:effectLst/>
                        </a:rPr>
                        <a:t>Use case name</a:t>
                      </a:r>
                      <a:endParaRPr lang="zh-TW" sz="20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000" kern="100">
                          <a:effectLst/>
                        </a:rPr>
                        <a:t>主畫面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8679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Summary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000" kern="100">
                          <a:effectLst/>
                        </a:rPr>
                        <a:t>顯示搜尋系統所搜尋出的好友及事件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8679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Actor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000" kern="100">
                          <a:effectLst/>
                        </a:rPr>
                        <a:t>會員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735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Entry Condition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000" kern="100">
                          <a:effectLst/>
                        </a:rPr>
                        <a:t>執行登入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735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Flow of Events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000" kern="0" dirty="0">
                          <a:effectLst/>
                        </a:rPr>
                        <a:t>顯示搜尋</a:t>
                      </a:r>
                      <a:r>
                        <a:rPr lang="zh-TW" sz="2000" kern="0" dirty="0" smtClean="0">
                          <a:effectLst/>
                        </a:rPr>
                        <a:t>結果</a:t>
                      </a:r>
                      <a:endParaRPr lang="zh-TW" sz="20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735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Exit Condition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000" kern="0">
                          <a:effectLst/>
                        </a:rPr>
                        <a:t>執行登出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8679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Alternatives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000" kern="0">
                          <a:effectLst/>
                        </a:rPr>
                        <a:t>登出成功後回到登入頁面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8679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Exceptions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000" kern="0" dirty="0">
                          <a:effectLst/>
                        </a:rPr>
                        <a:t>在沒有開啟定位功能，會跳出通知。</a:t>
                      </a:r>
                      <a:endParaRPr lang="zh-TW" sz="20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93647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2879988"/>
              </p:ext>
            </p:extLst>
          </p:nvPr>
        </p:nvGraphicFramePr>
        <p:xfrm>
          <a:off x="251520" y="692696"/>
          <a:ext cx="8640960" cy="5224545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{17292A2E-F333-43FB-9621-5CBBE7FDCDCB}</a:tableStyleId>
              </a:tblPr>
              <a:tblGrid>
                <a:gridCol w="2304256"/>
                <a:gridCol w="6336704"/>
              </a:tblGrid>
              <a:tr h="2894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Use case name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000" kern="0">
                          <a:effectLst/>
                        </a:rPr>
                        <a:t>自訂搜尋條件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894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Summary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000" kern="100">
                          <a:effectLst/>
                        </a:rPr>
                        <a:t>設定搜尋範圍、事件或好友。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894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Actor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000" kern="100">
                          <a:effectLst/>
                        </a:rPr>
                        <a:t>會員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7893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Entry Condition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000" kern="100">
                          <a:effectLst/>
                        </a:rPr>
                        <a:t>執行登入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44733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Flow of Events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zh-TW" sz="2000" kern="0">
                          <a:effectLst/>
                        </a:rPr>
                        <a:t>點手機上的</a:t>
                      </a:r>
                      <a:r>
                        <a:rPr lang="en-US" sz="2000" kern="0">
                          <a:effectLst/>
                        </a:rPr>
                        <a:t>menu</a:t>
                      </a:r>
                      <a:r>
                        <a:rPr lang="zh-TW" sz="2000" kern="0">
                          <a:effectLst/>
                        </a:rPr>
                        <a:t>按鈕，出現功能表並點選搜尋按鈕</a:t>
                      </a:r>
                      <a:endParaRPr lang="zh-TW" sz="2000" kern="100">
                        <a:effectLst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zh-TW" sz="2000" kern="0">
                          <a:effectLst/>
                        </a:rPr>
                        <a:t>進入搜尋頁面</a:t>
                      </a:r>
                      <a:endParaRPr lang="zh-TW" sz="2000" kern="100">
                        <a:effectLst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zh-TW" sz="2000" kern="0">
                          <a:effectLst/>
                        </a:rPr>
                        <a:t>選擇範圍、好友、時間與事件類別之搜尋條件</a:t>
                      </a:r>
                      <a:endParaRPr lang="zh-TW" sz="2000" kern="100">
                        <a:effectLst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zh-TW" sz="2000" kern="0">
                          <a:effectLst/>
                        </a:rPr>
                        <a:t>按下搜尋按鈕</a:t>
                      </a:r>
                      <a:endParaRPr lang="zh-TW" sz="2000" kern="100">
                        <a:effectLst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zh-TW" sz="2000" kern="0">
                          <a:effectLst/>
                        </a:rPr>
                        <a:t>回到主畫面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98801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Exit Condition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000" kern="0" dirty="0">
                          <a:effectLst/>
                        </a:rPr>
                        <a:t>按下</a:t>
                      </a:r>
                      <a:r>
                        <a:rPr lang="en-US" sz="2000" kern="0" dirty="0">
                          <a:effectLst/>
                        </a:rPr>
                        <a:t>Back</a:t>
                      </a:r>
                      <a:r>
                        <a:rPr lang="zh-TW" sz="2000" kern="0" dirty="0">
                          <a:effectLst/>
                        </a:rPr>
                        <a:t>鍵</a:t>
                      </a:r>
                      <a:endParaRPr lang="zh-TW" sz="20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894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Alternatives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000" kern="0">
                          <a:effectLst/>
                        </a:rPr>
                        <a:t>無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894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Exceptions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000" kern="0">
                          <a:effectLst/>
                        </a:rPr>
                        <a:t>無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7893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Special Requirements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000" kern="100" dirty="0">
                          <a:effectLst/>
                        </a:rPr>
                        <a:t>每個</a:t>
                      </a:r>
                      <a:r>
                        <a:rPr lang="en-US" sz="2000" kern="100" dirty="0">
                          <a:effectLst/>
                        </a:rPr>
                        <a:t>request</a:t>
                      </a:r>
                      <a:r>
                        <a:rPr lang="zh-TW" sz="2000" kern="100" dirty="0">
                          <a:effectLst/>
                        </a:rPr>
                        <a:t>需在</a:t>
                      </a:r>
                      <a:r>
                        <a:rPr lang="en-US" sz="2000" kern="100" dirty="0">
                          <a:effectLst/>
                        </a:rPr>
                        <a:t>500</a:t>
                      </a:r>
                      <a:r>
                        <a:rPr lang="zh-TW" sz="2000" kern="100" dirty="0">
                          <a:effectLst/>
                        </a:rPr>
                        <a:t>毫秒內完成。</a:t>
                      </a:r>
                      <a:endParaRPr lang="zh-TW" sz="20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49354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8891141"/>
              </p:ext>
            </p:extLst>
          </p:nvPr>
        </p:nvGraphicFramePr>
        <p:xfrm>
          <a:off x="323528" y="404662"/>
          <a:ext cx="8424936" cy="576064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{17292A2E-F333-43FB-9621-5CBBE7FDCDCB}</a:tableStyleId>
              </a:tblPr>
              <a:tblGrid>
                <a:gridCol w="2592288"/>
                <a:gridCol w="5832648"/>
              </a:tblGrid>
              <a:tr h="35299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Use case name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000" kern="0">
                          <a:effectLst/>
                        </a:rPr>
                        <a:t>查看事件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5299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Summary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000" kern="100">
                          <a:effectLst/>
                        </a:rPr>
                        <a:t>查看經搜尋條件篩選出的事件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5299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Actor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000" kern="100">
                          <a:effectLst/>
                        </a:rPr>
                        <a:t>會員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0598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Entry Condition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000" kern="100">
                          <a:effectLst/>
                        </a:rPr>
                        <a:t>執行登入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9388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Flow of Events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zh-TW" sz="2000" kern="0">
                          <a:effectLst/>
                        </a:rPr>
                        <a:t>在主畫面選擇共同需求事件進入事件頁面</a:t>
                      </a:r>
                      <a:endParaRPr lang="zh-TW" sz="2000" kern="100">
                        <a:effectLst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zh-TW" sz="2000" kern="0">
                          <a:effectLst/>
                        </a:rPr>
                        <a:t>查看事件資訊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9388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Exit Condition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000" kern="0">
                          <a:effectLst/>
                        </a:rPr>
                        <a:t>按下</a:t>
                      </a:r>
                      <a:r>
                        <a:rPr lang="en-US" sz="2000" kern="0">
                          <a:effectLst/>
                        </a:rPr>
                        <a:t>Back</a:t>
                      </a:r>
                      <a:r>
                        <a:rPr lang="zh-TW" sz="2000" kern="0">
                          <a:effectLst/>
                        </a:rPr>
                        <a:t>鍵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7649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Alternatives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000" kern="0" dirty="0">
                          <a:effectLst/>
                        </a:rPr>
                        <a:t>如果是非發起人查看時：</a:t>
                      </a:r>
                      <a:endParaRPr lang="zh-TW" sz="2000" kern="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000" kern="0" dirty="0">
                          <a:effectLst/>
                        </a:rPr>
                        <a:t>＊顯示參與事件或是退出事件選項</a:t>
                      </a:r>
                      <a:endParaRPr lang="zh-TW" sz="2000" kern="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000" kern="0" dirty="0">
                          <a:effectLst/>
                        </a:rPr>
                        <a:t>如果是發起人查看時：</a:t>
                      </a:r>
                      <a:endParaRPr lang="zh-TW" sz="2000" kern="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000" kern="0" dirty="0">
                          <a:effectLst/>
                        </a:rPr>
                        <a:t>＊顯示修改事件選項</a:t>
                      </a:r>
                      <a:endParaRPr lang="zh-TW" sz="2000" kern="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000" kern="0" dirty="0">
                          <a:effectLst/>
                        </a:rPr>
                        <a:t>＊顯示刪除事件選項</a:t>
                      </a:r>
                      <a:endParaRPr lang="zh-TW" sz="20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5299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Exceptions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000" kern="0" dirty="0">
                          <a:effectLst/>
                        </a:rPr>
                        <a:t>無</a:t>
                      </a:r>
                      <a:endParaRPr lang="zh-TW" sz="20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5274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4628499"/>
              </p:ext>
            </p:extLst>
          </p:nvPr>
        </p:nvGraphicFramePr>
        <p:xfrm>
          <a:off x="467544" y="620685"/>
          <a:ext cx="8280920" cy="532859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{17292A2E-F333-43FB-9621-5CBBE7FDCDCB}</a:tableStyleId>
              </a:tblPr>
              <a:tblGrid>
                <a:gridCol w="2808312"/>
                <a:gridCol w="5472608"/>
              </a:tblGrid>
              <a:tr h="3844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Use case name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000" kern="0">
                          <a:effectLst/>
                        </a:rPr>
                        <a:t>查看使用者資訊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844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Summary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000" kern="100">
                          <a:effectLst/>
                        </a:rPr>
                        <a:t>查看經搜尋條件篩選出的使用者資訊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844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Actor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000" kern="100">
                          <a:effectLst/>
                        </a:rPr>
                        <a:t>會員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6885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Entry Condition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000" kern="100">
                          <a:effectLst/>
                        </a:rPr>
                        <a:t>執行登入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12658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Flow of Events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zh-TW" sz="2000" kern="0" dirty="0">
                          <a:effectLst/>
                        </a:rPr>
                        <a:t>在查看事件頁面選擇進入發起者資訊頁面</a:t>
                      </a:r>
                      <a:endParaRPr lang="zh-TW" sz="2000" kern="100" dirty="0">
                        <a:effectLst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zh-TW" sz="2000" kern="0" dirty="0">
                          <a:effectLst/>
                        </a:rPr>
                        <a:t>查看發起者資訊</a:t>
                      </a:r>
                      <a:endParaRPr lang="zh-TW" sz="20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12658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Exit Condition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000" kern="0">
                          <a:effectLst/>
                        </a:rPr>
                        <a:t>按下</a:t>
                      </a:r>
                      <a:r>
                        <a:rPr lang="en-US" sz="2000" kern="0">
                          <a:effectLst/>
                        </a:rPr>
                        <a:t>Back</a:t>
                      </a:r>
                      <a:r>
                        <a:rPr lang="zh-TW" sz="2000" kern="0">
                          <a:effectLst/>
                        </a:rPr>
                        <a:t>鍵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76885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Alternatives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000" kern="0">
                          <a:effectLst/>
                        </a:rPr>
                        <a:t>如果使用者點選自己</a:t>
                      </a:r>
                      <a:endParaRPr lang="zh-TW" sz="2000" kern="1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000" kern="0">
                          <a:effectLst/>
                        </a:rPr>
                        <a:t>＊編輯</a:t>
                      </a:r>
                      <a:r>
                        <a:rPr lang="en-US" sz="2000" kern="0">
                          <a:effectLst/>
                        </a:rPr>
                        <a:t>Sodar App</a:t>
                      </a:r>
                      <a:r>
                        <a:rPr lang="zh-TW" sz="2000" kern="0">
                          <a:effectLst/>
                        </a:rPr>
                        <a:t>使用者個人聯絡電話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844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Exceptions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000" kern="0" dirty="0">
                          <a:effectLst/>
                        </a:rPr>
                        <a:t>無</a:t>
                      </a:r>
                      <a:endParaRPr lang="zh-TW" sz="20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1550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Introduction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zh-TW" dirty="0"/>
              <a:t>本計畫提出結合社群網路與鄰近網絡之概念，並結合各類行動適地性之特性，希望建立一個可提供社群行動服務的整合性軟體框架，以作為多種社群或行動服務應用之基礎。</a:t>
            </a:r>
          </a:p>
          <a:p>
            <a:endParaRPr lang="zh-TW" altLang="en-US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3392" y="2780928"/>
            <a:ext cx="5832648" cy="3664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3794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3893517"/>
              </p:ext>
            </p:extLst>
          </p:nvPr>
        </p:nvGraphicFramePr>
        <p:xfrm>
          <a:off x="395536" y="620688"/>
          <a:ext cx="8280920" cy="4968553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{17292A2E-F333-43FB-9621-5CBBE7FDCDCB}</a:tableStyleId>
              </a:tblPr>
              <a:tblGrid>
                <a:gridCol w="2520280"/>
                <a:gridCol w="5760640"/>
              </a:tblGrid>
              <a:tr h="4191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0" dirty="0">
                          <a:effectLst/>
                        </a:rPr>
                        <a:t>Use case name</a:t>
                      </a:r>
                      <a:endParaRPr lang="zh-TW" sz="20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000" kern="0">
                          <a:effectLst/>
                        </a:rPr>
                        <a:t>聯絡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191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Summary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000" kern="100">
                          <a:effectLst/>
                        </a:rPr>
                        <a:t>聯繫好友。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191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Actor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000" kern="100" dirty="0">
                          <a:effectLst/>
                        </a:rPr>
                        <a:t>會員</a:t>
                      </a:r>
                      <a:endParaRPr lang="zh-TW" sz="20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3827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Entry Condition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000" kern="100">
                          <a:effectLst/>
                        </a:rPr>
                        <a:t>執行登入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01728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Flow of Events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000" kern="0">
                          <a:effectLst/>
                        </a:rPr>
                        <a:t>按下打電話的按鈕即可播打電話給對方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01728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Exit Condition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000" kern="0" dirty="0">
                          <a:effectLst/>
                        </a:rPr>
                        <a:t>按下</a:t>
                      </a:r>
                      <a:r>
                        <a:rPr lang="en-US" sz="2000" kern="0" dirty="0">
                          <a:effectLst/>
                        </a:rPr>
                        <a:t>Back</a:t>
                      </a:r>
                      <a:r>
                        <a:rPr lang="zh-TW" sz="2000" kern="0" dirty="0">
                          <a:effectLst/>
                        </a:rPr>
                        <a:t>鍵或結束電話按鈕</a:t>
                      </a:r>
                      <a:endParaRPr lang="zh-TW" sz="20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191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Alternatives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000" kern="0">
                          <a:effectLst/>
                        </a:rPr>
                        <a:t>無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191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Exceptions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000" kern="0" dirty="0">
                          <a:effectLst/>
                        </a:rPr>
                        <a:t>如果對方沒有提供電話號碼，會跳出告知視窗。</a:t>
                      </a:r>
                      <a:endParaRPr lang="zh-TW" sz="20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4660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4193104"/>
              </p:ext>
            </p:extLst>
          </p:nvPr>
        </p:nvGraphicFramePr>
        <p:xfrm>
          <a:off x="467544" y="548677"/>
          <a:ext cx="8208912" cy="496855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{17292A2E-F333-43FB-9621-5CBBE7FDCDCB}</a:tableStyleId>
              </a:tblPr>
              <a:tblGrid>
                <a:gridCol w="2304256"/>
                <a:gridCol w="5904656"/>
              </a:tblGrid>
              <a:tr h="51472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Use case name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sz="2000" u="sng" kern="100">
                          <a:effectLst/>
                        </a:rPr>
                        <a:t>登出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147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Summary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sz="2000" kern="100">
                          <a:effectLst/>
                        </a:rPr>
                        <a:t>登出</a:t>
                      </a:r>
                      <a:r>
                        <a:rPr lang="en-US" sz="2000" kern="100">
                          <a:effectLst/>
                        </a:rPr>
                        <a:t>Sodar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1472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Actor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sz="2000" kern="100">
                          <a:effectLst/>
                        </a:rPr>
                        <a:t>會員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0294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Entry Condition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000" kern="100" dirty="0">
                          <a:effectLst/>
                        </a:rPr>
                        <a:t>執行登入</a:t>
                      </a:r>
                      <a:endParaRPr lang="zh-TW" sz="20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36545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Flow of Events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1. </a:t>
                      </a:r>
                      <a:r>
                        <a:rPr lang="zh-TW" sz="2000" kern="0">
                          <a:effectLst/>
                        </a:rPr>
                        <a:t>點選</a:t>
                      </a:r>
                      <a:r>
                        <a:rPr lang="en-US" sz="2000" kern="0">
                          <a:effectLst/>
                        </a:rPr>
                        <a:t>menu</a:t>
                      </a:r>
                      <a:endParaRPr lang="zh-TW" sz="2000" kern="10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2. </a:t>
                      </a:r>
                      <a:r>
                        <a:rPr lang="zh-TW" sz="2000" kern="0">
                          <a:effectLst/>
                        </a:rPr>
                        <a:t>選擇登出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147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Alternatives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sz="2000" kern="0">
                          <a:effectLst/>
                        </a:rPr>
                        <a:t>登入成功後以後使用本系統會自動登入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1472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Exceptions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sz="2000" kern="0" dirty="0">
                          <a:effectLst/>
                        </a:rPr>
                        <a:t>在沒有開啟網路的情況下，會跳出通知。</a:t>
                      </a:r>
                      <a:endParaRPr lang="zh-TW" sz="20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64006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828010"/>
          </a:xfrm>
        </p:spPr>
        <p:txBody>
          <a:bodyPr/>
          <a:lstStyle/>
          <a:p>
            <a:r>
              <a:rPr lang="en-US" altLang="zh-TW" dirty="0" smtClean="0"/>
              <a:t>Object model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95536" y="908720"/>
            <a:ext cx="7620000" cy="4373563"/>
          </a:xfrm>
        </p:spPr>
        <p:txBody>
          <a:bodyPr/>
          <a:lstStyle/>
          <a:p>
            <a:pPr marL="0" lvl="3" indent="0">
              <a:spcAft>
                <a:spcPts val="600"/>
              </a:spcAft>
              <a:buClrTx/>
              <a:buNone/>
            </a:pPr>
            <a:r>
              <a:rPr lang="en-US" altLang="zh-TW" sz="2000" b="1" dirty="0"/>
              <a:t>Data dictionary</a:t>
            </a:r>
            <a:endParaRPr lang="zh-TW" altLang="zh-TW" sz="2000" b="1" dirty="0"/>
          </a:p>
          <a:p>
            <a:r>
              <a:rPr lang="zh-TW" altLang="en-US" dirty="0"/>
              <a:t>會員</a:t>
            </a:r>
            <a:r>
              <a:rPr lang="en-US" altLang="zh-TW" dirty="0"/>
              <a:t>(member)</a:t>
            </a:r>
          </a:p>
          <a:p>
            <a:endParaRPr lang="zh-TW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8395256"/>
              </p:ext>
            </p:extLst>
          </p:nvPr>
        </p:nvGraphicFramePr>
        <p:xfrm>
          <a:off x="251520" y="1772816"/>
          <a:ext cx="8424936" cy="442480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28192"/>
                <a:gridCol w="2232248"/>
                <a:gridCol w="1152128"/>
                <a:gridCol w="1008112"/>
                <a:gridCol w="2304256"/>
              </a:tblGrid>
              <a:tr h="71437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sz="2000" kern="100" dirty="0">
                          <a:effectLst/>
                          <a:latin typeface="+mn-ea"/>
                          <a:ea typeface="+mn-ea"/>
                        </a:rPr>
                        <a:t>欄位名稱</a:t>
                      </a:r>
                      <a:endParaRPr lang="zh-TW" sz="2000" kern="100" dirty="0">
                        <a:effectLst/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sz="2000" kern="100" dirty="0">
                          <a:effectLst/>
                          <a:latin typeface="+mn-ea"/>
                          <a:ea typeface="+mn-ea"/>
                        </a:rPr>
                        <a:t>欄位代號</a:t>
                      </a:r>
                      <a:endParaRPr lang="zh-TW" sz="2000" kern="100" dirty="0">
                        <a:effectLst/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sz="2000" kern="100">
                          <a:effectLst/>
                          <a:latin typeface="+mn-ea"/>
                          <a:ea typeface="+mn-ea"/>
                        </a:rPr>
                        <a:t>型態</a:t>
                      </a:r>
                      <a:endParaRPr lang="zh-TW" sz="2000" kern="100">
                        <a:effectLst/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sz="2000" kern="100" dirty="0">
                          <a:effectLst/>
                          <a:latin typeface="+mn-ea"/>
                          <a:ea typeface="+mn-ea"/>
                        </a:rPr>
                        <a:t>長度</a:t>
                      </a:r>
                      <a:endParaRPr lang="zh-TW" sz="2000" kern="100" dirty="0">
                        <a:effectLst/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sz="2000" kern="100" dirty="0">
                          <a:effectLst/>
                          <a:latin typeface="+mn-ea"/>
                          <a:ea typeface="+mn-ea"/>
                        </a:rPr>
                        <a:t>備</a:t>
                      </a:r>
                      <a:r>
                        <a:rPr lang="en-US" sz="2000" kern="100" dirty="0">
                          <a:effectLst/>
                          <a:latin typeface="+mn-ea"/>
                          <a:ea typeface="+mn-ea"/>
                        </a:rPr>
                        <a:t>  </a:t>
                      </a:r>
                      <a:r>
                        <a:rPr lang="zh-TW" sz="2000" kern="100" dirty="0">
                          <a:effectLst/>
                          <a:latin typeface="+mn-ea"/>
                          <a:ea typeface="+mn-ea"/>
                        </a:rPr>
                        <a:t>註</a:t>
                      </a:r>
                      <a:endParaRPr lang="zh-TW" sz="2000" kern="100" dirty="0">
                        <a:effectLst/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50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+mn-ea"/>
                          <a:ea typeface="+mn-ea"/>
                        </a:rPr>
                        <a:t>Facebook ID</a:t>
                      </a:r>
                      <a:endParaRPr lang="zh-TW" sz="2000" kern="100">
                        <a:effectLst/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 err="1">
                          <a:effectLst/>
                          <a:latin typeface="+mn-ea"/>
                          <a:ea typeface="+mn-ea"/>
                        </a:rPr>
                        <a:t>uid</a:t>
                      </a:r>
                      <a:endParaRPr lang="zh-TW" sz="2000" kern="100" dirty="0">
                        <a:effectLst/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+mn-ea"/>
                          <a:ea typeface="+mn-ea"/>
                        </a:rPr>
                        <a:t>varchar</a:t>
                      </a:r>
                      <a:endParaRPr lang="zh-TW" sz="2000" kern="100">
                        <a:effectLst/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+mn-ea"/>
                          <a:ea typeface="+mn-ea"/>
                        </a:rPr>
                        <a:t>30</a:t>
                      </a:r>
                      <a:endParaRPr lang="zh-TW" sz="2000" kern="100">
                        <a:effectLst/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+mn-ea"/>
                          <a:ea typeface="+mn-ea"/>
                        </a:rPr>
                        <a:t>primary key </a:t>
                      </a:r>
                      <a:endParaRPr lang="zh-TW" sz="2000" kern="100">
                        <a:effectLst/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50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000" kern="100">
                          <a:effectLst/>
                          <a:latin typeface="+mn-ea"/>
                          <a:ea typeface="+mn-ea"/>
                        </a:rPr>
                        <a:t>名稱</a:t>
                      </a:r>
                      <a:endParaRPr lang="zh-TW" sz="2000" kern="100">
                        <a:effectLst/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+mn-ea"/>
                          <a:ea typeface="+mn-ea"/>
                        </a:rPr>
                        <a:t>name</a:t>
                      </a:r>
                      <a:endParaRPr lang="zh-TW" sz="2000" kern="100">
                        <a:effectLst/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+mn-ea"/>
                          <a:ea typeface="+mn-ea"/>
                        </a:rPr>
                        <a:t>varchar</a:t>
                      </a:r>
                      <a:endParaRPr lang="zh-TW" sz="2000" kern="100">
                        <a:effectLst/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+mn-ea"/>
                          <a:ea typeface="+mn-ea"/>
                        </a:rPr>
                        <a:t>20</a:t>
                      </a:r>
                      <a:endParaRPr lang="zh-TW" sz="2000" kern="100">
                        <a:effectLst/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  <a:latin typeface="+mn-ea"/>
                          <a:ea typeface="+mn-ea"/>
                        </a:rPr>
                        <a:t>Not Null</a:t>
                      </a:r>
                      <a:endParaRPr lang="zh-TW" sz="2000" kern="100" dirty="0">
                        <a:effectLst/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50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000" kern="100">
                          <a:effectLst/>
                          <a:latin typeface="+mn-ea"/>
                          <a:ea typeface="+mn-ea"/>
                        </a:rPr>
                        <a:t>電話</a:t>
                      </a:r>
                      <a:endParaRPr lang="zh-TW" sz="2000" kern="100">
                        <a:effectLst/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+mn-ea"/>
                          <a:ea typeface="+mn-ea"/>
                        </a:rPr>
                        <a:t>phone</a:t>
                      </a:r>
                      <a:endParaRPr lang="zh-TW" sz="2000" kern="100">
                        <a:effectLst/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+mn-ea"/>
                          <a:ea typeface="+mn-ea"/>
                        </a:rPr>
                        <a:t>varchar</a:t>
                      </a:r>
                      <a:endParaRPr lang="zh-TW" sz="2000" kern="100">
                        <a:effectLst/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+mn-ea"/>
                          <a:ea typeface="+mn-ea"/>
                        </a:rPr>
                        <a:t>20</a:t>
                      </a:r>
                      <a:endParaRPr lang="zh-TW" sz="2000" kern="100">
                        <a:effectLst/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  <a:latin typeface="+mn-ea"/>
                          <a:ea typeface="+mn-ea"/>
                        </a:rPr>
                        <a:t>Not Null</a:t>
                      </a:r>
                      <a:endParaRPr lang="zh-TW" sz="2000" kern="100" dirty="0">
                        <a:effectLst/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50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000" kern="100">
                          <a:effectLst/>
                          <a:latin typeface="+mn-ea"/>
                          <a:ea typeface="+mn-ea"/>
                        </a:rPr>
                        <a:t>性別</a:t>
                      </a:r>
                      <a:endParaRPr lang="zh-TW" sz="2000" kern="100">
                        <a:effectLst/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+mn-ea"/>
                          <a:ea typeface="+mn-ea"/>
                        </a:rPr>
                        <a:t>sex</a:t>
                      </a:r>
                      <a:endParaRPr lang="zh-TW" sz="2000" kern="100">
                        <a:effectLst/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 err="1">
                          <a:effectLst/>
                          <a:latin typeface="+mn-ea"/>
                          <a:ea typeface="+mn-ea"/>
                        </a:rPr>
                        <a:t>varchar</a:t>
                      </a:r>
                      <a:endParaRPr lang="zh-TW" sz="2000" kern="100" dirty="0">
                        <a:effectLst/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  <a:latin typeface="+mn-ea"/>
                          <a:ea typeface="+mn-ea"/>
                        </a:rPr>
                        <a:t>20</a:t>
                      </a:r>
                      <a:endParaRPr lang="zh-TW" sz="2000" kern="100" dirty="0">
                        <a:effectLst/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TW" sz="2000" kern="100" dirty="0">
                        <a:effectLst/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7480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000" kern="100">
                          <a:effectLst/>
                          <a:latin typeface="+mn-ea"/>
                          <a:ea typeface="+mn-ea"/>
                        </a:rPr>
                        <a:t>關於我</a:t>
                      </a:r>
                      <a:endParaRPr lang="zh-TW" sz="2000" kern="100">
                        <a:effectLst/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+mn-ea"/>
                          <a:ea typeface="+mn-ea"/>
                        </a:rPr>
                        <a:t>aboutMe</a:t>
                      </a:r>
                      <a:endParaRPr lang="zh-TW" sz="2000" kern="100">
                        <a:effectLst/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+mn-ea"/>
                          <a:ea typeface="+mn-ea"/>
                        </a:rPr>
                        <a:t>varchar</a:t>
                      </a:r>
                      <a:endParaRPr lang="zh-TW" sz="2000" kern="100">
                        <a:effectLst/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 dirty="0" smtClean="0">
                          <a:effectLst/>
                          <a:latin typeface="+mn-ea"/>
                          <a:ea typeface="+mn-ea"/>
                        </a:rPr>
                        <a:t>20</a:t>
                      </a:r>
                      <a:endParaRPr lang="zh-TW" sz="2000" kern="100" dirty="0">
                        <a:effectLst/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TW" sz="2000" kern="100" dirty="0">
                        <a:effectLst/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3500" marR="63500" marT="63500" marB="63500"/>
                </a:tc>
              </a:tr>
              <a:tr h="47480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000" kern="100">
                          <a:effectLst/>
                          <a:latin typeface="+mn-ea"/>
                          <a:ea typeface="+mn-ea"/>
                        </a:rPr>
                        <a:t>學歷</a:t>
                      </a:r>
                      <a:endParaRPr lang="zh-TW" sz="2000" kern="100">
                        <a:effectLst/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+mn-ea"/>
                          <a:ea typeface="+mn-ea"/>
                        </a:rPr>
                        <a:t>educationHistory</a:t>
                      </a:r>
                      <a:endParaRPr lang="zh-TW" sz="2000" kern="100">
                        <a:effectLst/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+mn-ea"/>
                          <a:ea typeface="+mn-ea"/>
                        </a:rPr>
                        <a:t>varchar</a:t>
                      </a:r>
                      <a:endParaRPr lang="zh-TW" sz="2000" kern="100">
                        <a:effectLst/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+mn-ea"/>
                          <a:ea typeface="+mn-ea"/>
                        </a:rPr>
                        <a:t>100</a:t>
                      </a:r>
                      <a:endParaRPr lang="zh-TW" sz="2000" kern="100">
                        <a:effectLst/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TW" sz="2000" kern="100" dirty="0">
                        <a:effectLst/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3500" marR="63500" marT="63500" marB="63500"/>
                </a:tc>
              </a:tr>
              <a:tr h="47480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000" kern="100">
                          <a:effectLst/>
                          <a:latin typeface="+mn-ea"/>
                          <a:ea typeface="+mn-ea"/>
                        </a:rPr>
                        <a:t>工作經歷</a:t>
                      </a:r>
                      <a:endParaRPr lang="zh-TW" sz="2000" kern="100">
                        <a:effectLst/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+mn-ea"/>
                          <a:ea typeface="+mn-ea"/>
                        </a:rPr>
                        <a:t>workHistory</a:t>
                      </a:r>
                      <a:endParaRPr lang="zh-TW" sz="2000" kern="100">
                        <a:effectLst/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+mn-ea"/>
                          <a:ea typeface="+mn-ea"/>
                        </a:rPr>
                        <a:t>varchar</a:t>
                      </a:r>
                      <a:endParaRPr lang="zh-TW" sz="2000" kern="100">
                        <a:effectLst/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+mn-ea"/>
                          <a:ea typeface="+mn-ea"/>
                        </a:rPr>
                        <a:t>100</a:t>
                      </a:r>
                      <a:endParaRPr lang="zh-TW" sz="2000" kern="100">
                        <a:effectLst/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TW" sz="2000" kern="100" dirty="0">
                        <a:effectLst/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3500" marR="63500" marT="63500" marB="63500"/>
                </a:tc>
              </a:tr>
              <a:tr h="2414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000" kern="100" dirty="0">
                          <a:effectLst/>
                          <a:latin typeface="+mn-ea"/>
                          <a:ea typeface="+mn-ea"/>
                        </a:rPr>
                        <a:t>最後登入時間</a:t>
                      </a:r>
                      <a:endParaRPr lang="zh-TW" sz="2000" kern="100" dirty="0">
                        <a:effectLst/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+mn-ea"/>
                          <a:ea typeface="+mn-ea"/>
                        </a:rPr>
                        <a:t>last_login</a:t>
                      </a:r>
                      <a:endParaRPr lang="zh-TW" sz="2000" kern="100">
                        <a:effectLst/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+mn-ea"/>
                          <a:ea typeface="+mn-ea"/>
                        </a:rPr>
                        <a:t>datetime</a:t>
                      </a:r>
                      <a:endParaRPr lang="zh-TW" sz="2000" kern="100">
                        <a:effectLst/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TW" sz="2000" kern="100">
                        <a:effectLst/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  <a:latin typeface="+mn-ea"/>
                          <a:ea typeface="+mn-ea"/>
                        </a:rPr>
                        <a:t>Not Null</a:t>
                      </a:r>
                      <a:endParaRPr lang="zh-TW" sz="2000" kern="100" dirty="0">
                        <a:effectLst/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52770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內容版面配置區 3" descr="D:\Computer Science\專題\Sodar\Sodar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08719"/>
            <a:ext cx="8892480" cy="5328594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內容版面配置區 2"/>
          <p:cNvSpPr txBox="1">
            <a:spLocks/>
          </p:cNvSpPr>
          <p:nvPr/>
        </p:nvSpPr>
        <p:spPr>
          <a:xfrm>
            <a:off x="323528" y="476672"/>
            <a:ext cx="3384376" cy="5760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3" indent="0">
              <a:spcAft>
                <a:spcPts val="600"/>
              </a:spcAft>
              <a:buClrTx/>
              <a:buNone/>
            </a:pPr>
            <a:r>
              <a:rPr lang="en-US" altLang="zh-TW" sz="2400" b="1" dirty="0">
                <a:latin typeface="+mj-ea"/>
                <a:ea typeface="+mj-ea"/>
              </a:rPr>
              <a:t>Class diagrams</a:t>
            </a:r>
            <a:endParaRPr lang="zh-TW" altLang="en-US" sz="24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37342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Dynamic model</a:t>
            </a:r>
            <a:endParaRPr lang="zh-TW" altLang="en-US" dirty="0"/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484784"/>
            <a:ext cx="8568952" cy="5056214"/>
          </a:xfrm>
        </p:spPr>
      </p:pic>
    </p:spTree>
    <p:extLst>
      <p:ext uri="{BB962C8B-B14F-4D97-AF65-F5344CB8AC3E}">
        <p14:creationId xmlns:p14="http://schemas.microsoft.com/office/powerpoint/2010/main" val="3393112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User interface</a:t>
            </a:r>
            <a:endParaRPr lang="zh-TW" altLang="en-US" dirty="0"/>
          </a:p>
        </p:txBody>
      </p:sp>
      <p:pic>
        <p:nvPicPr>
          <p:cNvPr id="4" name="內容版面配置區 3" descr="device-2011-08-16-155216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559420"/>
            <a:ext cx="2915708" cy="437356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圖片 4" descr="device-2011-08-16-155150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564162"/>
            <a:ext cx="3061573" cy="437882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77401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 </a:t>
            </a:r>
            <a:r>
              <a:rPr lang="en-US" altLang="zh-TW" dirty="0" smtClean="0"/>
              <a:t>Glossary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>
                <a:latin typeface="+mn-ea"/>
              </a:rPr>
              <a:t>LBS</a:t>
            </a:r>
            <a:r>
              <a:rPr lang="zh-TW" altLang="zh-TW" dirty="0">
                <a:latin typeface="+mn-ea"/>
              </a:rPr>
              <a:t>：基於位置的服務，它是透過</a:t>
            </a:r>
            <a:r>
              <a:rPr lang="en-US" altLang="zh-TW" dirty="0" err="1">
                <a:latin typeface="+mn-ea"/>
                <a:hlinkClick r:id="rId2" tooltip="移動運營商 (頁面不存在)"/>
              </a:rPr>
              <a:t>移動運營商</a:t>
            </a:r>
            <a:r>
              <a:rPr lang="zh-TW" altLang="zh-TW" dirty="0">
                <a:latin typeface="+mn-ea"/>
              </a:rPr>
              <a:t>的</a:t>
            </a:r>
            <a:r>
              <a:rPr lang="en-US" altLang="zh-TW" dirty="0" err="1">
                <a:latin typeface="+mn-ea"/>
                <a:hlinkClick r:id="rId3" tooltip="無線電通訊網路 (頁面不存在)"/>
              </a:rPr>
              <a:t>無線電通訊網路</a:t>
            </a:r>
            <a:r>
              <a:rPr lang="zh-TW" altLang="zh-TW" dirty="0">
                <a:latin typeface="+mn-ea"/>
              </a:rPr>
              <a:t>（如</a:t>
            </a:r>
            <a:r>
              <a:rPr lang="en-US" altLang="zh-TW" dirty="0">
                <a:latin typeface="+mn-ea"/>
                <a:hlinkClick r:id="rId4" tooltip="GSM"/>
              </a:rPr>
              <a:t>GSM</a:t>
            </a:r>
            <a:r>
              <a:rPr lang="zh-TW" altLang="zh-TW" dirty="0">
                <a:latin typeface="+mn-ea"/>
              </a:rPr>
              <a:t>網、</a:t>
            </a:r>
            <a:r>
              <a:rPr lang="en-US" altLang="zh-TW" dirty="0">
                <a:latin typeface="+mn-ea"/>
                <a:hlinkClick r:id="rId5" tooltip="CDMA"/>
              </a:rPr>
              <a:t>CDMA</a:t>
            </a:r>
            <a:r>
              <a:rPr lang="zh-TW" altLang="zh-TW" dirty="0">
                <a:latin typeface="+mn-ea"/>
              </a:rPr>
              <a:t>網）或外部定位方式（如</a:t>
            </a:r>
            <a:r>
              <a:rPr lang="en-US" altLang="zh-TW" dirty="0">
                <a:latin typeface="+mn-ea"/>
                <a:hlinkClick r:id="rId6" tooltip="GPS"/>
              </a:rPr>
              <a:t>GPS</a:t>
            </a:r>
            <a:r>
              <a:rPr lang="zh-TW" altLang="zh-TW" dirty="0">
                <a:latin typeface="+mn-ea"/>
              </a:rPr>
              <a:t>）獲取移動終端使用者的位置訊息。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935329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331640" y="2996952"/>
            <a:ext cx="5791200" cy="1371600"/>
          </a:xfrm>
        </p:spPr>
        <p:txBody>
          <a:bodyPr/>
          <a:lstStyle/>
          <a:p>
            <a:r>
              <a:rPr lang="en-US" altLang="zh-TW" dirty="0" smtClean="0"/>
              <a:t>The end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226118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Current system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zh-TW" dirty="0"/>
              <a:t>本計畫研究了大量</a:t>
            </a:r>
            <a:r>
              <a:rPr lang="en-US" altLang="zh-TW" dirty="0"/>
              <a:t>LBS</a:t>
            </a:r>
            <a:r>
              <a:rPr lang="zh-TW" altLang="zh-TW" dirty="0"/>
              <a:t>相關服務軟體，但因為市場上相關</a:t>
            </a:r>
            <a:r>
              <a:rPr lang="en-US" altLang="zh-TW" dirty="0"/>
              <a:t>LBS</a:t>
            </a:r>
            <a:r>
              <a:rPr lang="zh-TW" altLang="zh-TW" dirty="0"/>
              <a:t>的服務軟體非常的多，因為許多軟體功能相似或是並未完全的發揮適地性服務特性，經過分析與比較後，本計畫從中挑選出幾款功能較完整且較具代表性的服務進行說明：</a:t>
            </a:r>
          </a:p>
          <a:p>
            <a:pPr marL="457200" indent="-457200">
              <a:buAutoNum type="arabicPeriod"/>
            </a:pPr>
            <a:r>
              <a:rPr lang="en-US" altLang="zh-TW" dirty="0" smtClean="0"/>
              <a:t>Who's free</a:t>
            </a:r>
          </a:p>
          <a:p>
            <a:pPr marL="457200" lvl="0" indent="-457200">
              <a:buFont typeface="Arial" pitchFamily="34" charset="0"/>
              <a:buAutoNum type="arabicPeriod"/>
            </a:pPr>
            <a:r>
              <a:rPr lang="zh-TW" altLang="zh-TW" dirty="0"/>
              <a:t>折價王</a:t>
            </a:r>
            <a:r>
              <a:rPr lang="en-US" altLang="zh-TW" dirty="0"/>
              <a:t> | </a:t>
            </a:r>
            <a:r>
              <a:rPr lang="en-US" altLang="zh-TW" dirty="0" err="1" smtClean="0"/>
              <a:t>Mycoupon_GP</a:t>
            </a:r>
            <a:endParaRPr lang="en-US" altLang="zh-TW" dirty="0"/>
          </a:p>
          <a:p>
            <a:pPr marL="457200" indent="-457200">
              <a:buFont typeface="Arial" pitchFamily="34" charset="0"/>
              <a:buAutoNum type="arabicPeriod"/>
            </a:pPr>
            <a:r>
              <a:rPr lang="zh-TW" altLang="zh-TW" dirty="0"/>
              <a:t>休息一夏</a:t>
            </a:r>
            <a:r>
              <a:rPr lang="en-US" altLang="zh-TW" dirty="0"/>
              <a:t> – </a:t>
            </a:r>
            <a:r>
              <a:rPr lang="zh-TW" altLang="zh-TW" dirty="0"/>
              <a:t>我的遊樂地圖</a:t>
            </a:r>
          </a:p>
          <a:p>
            <a:pPr marL="457200" indent="-457200">
              <a:buFont typeface="Arial" pitchFamily="34" charset="0"/>
              <a:buAutoNum type="arabicPeriod"/>
            </a:pPr>
            <a:r>
              <a:rPr lang="en-US" altLang="zh-TW" dirty="0" err="1"/>
              <a:t>MobileCare</a:t>
            </a:r>
            <a:r>
              <a:rPr lang="zh-TW" altLang="zh-TW" dirty="0"/>
              <a:t>手機保姆</a:t>
            </a:r>
            <a:r>
              <a:rPr lang="en-US" altLang="zh-TW" dirty="0"/>
              <a:t> + </a:t>
            </a:r>
            <a:r>
              <a:rPr lang="zh-TW" altLang="zh-TW" dirty="0"/>
              <a:t>揪團趣</a:t>
            </a:r>
          </a:p>
          <a:p>
            <a:pPr marL="457200" indent="-457200">
              <a:buFont typeface="Arial" pitchFamily="34" charset="0"/>
              <a:buAutoNum type="arabicPeriod"/>
            </a:pPr>
            <a:r>
              <a:rPr lang="en-US" altLang="zh-TW" dirty="0"/>
              <a:t>Foursquare + </a:t>
            </a:r>
            <a:r>
              <a:rPr lang="zh-TW" altLang="zh-TW" dirty="0"/>
              <a:t>街旁</a:t>
            </a:r>
          </a:p>
          <a:p>
            <a:pPr marL="457200" lvl="0" indent="-457200">
              <a:buFont typeface="Arial" pitchFamily="34" charset="0"/>
              <a:buAutoNum type="arabicPeriod"/>
            </a:pPr>
            <a:endParaRPr lang="zh-TW" altLang="zh-TW" dirty="0"/>
          </a:p>
        </p:txBody>
      </p:sp>
    </p:spTree>
    <p:extLst>
      <p:ext uri="{BB962C8B-B14F-4D97-AF65-F5344CB8AC3E}">
        <p14:creationId xmlns:p14="http://schemas.microsoft.com/office/powerpoint/2010/main" val="38547590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Proposed system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AutoNum type="arabicPeriod"/>
            </a:pPr>
            <a:r>
              <a:rPr lang="en-US" altLang="zh-TW" dirty="0" smtClean="0"/>
              <a:t>Overview</a:t>
            </a:r>
          </a:p>
          <a:p>
            <a:pPr marL="457200" lvl="0" indent="-457200">
              <a:buFont typeface="Arial" pitchFamily="34" charset="0"/>
              <a:buAutoNum type="arabicPeriod"/>
            </a:pPr>
            <a:r>
              <a:rPr lang="en-US" altLang="zh-TW" dirty="0"/>
              <a:t>Functional Requirements</a:t>
            </a:r>
            <a:endParaRPr lang="zh-TW" altLang="zh-TW" dirty="0"/>
          </a:p>
          <a:p>
            <a:pPr marL="457200" lvl="0" indent="-457200">
              <a:buFont typeface="Arial" pitchFamily="34" charset="0"/>
              <a:buAutoNum type="arabicPeriod"/>
            </a:pPr>
            <a:r>
              <a:rPr lang="en-US" altLang="zh-TW" dirty="0"/>
              <a:t>Nonfunctional Requirements</a:t>
            </a:r>
            <a:endParaRPr lang="zh-TW" altLang="zh-TW" dirty="0"/>
          </a:p>
          <a:p>
            <a:pPr marL="457200" indent="-457200">
              <a:buAutoNum type="arabicPeriod"/>
            </a:pPr>
            <a:r>
              <a:rPr lang="en-US" altLang="zh-TW" dirty="0"/>
              <a:t>Constraints (“Pseudo requirements</a:t>
            </a:r>
            <a:r>
              <a:rPr lang="en-US" altLang="zh-TW" dirty="0" smtClean="0"/>
              <a:t>”)</a:t>
            </a:r>
          </a:p>
          <a:p>
            <a:pPr marL="457200" indent="-457200">
              <a:buFont typeface="Arial" pitchFamily="34" charset="0"/>
              <a:buAutoNum type="arabicPeriod"/>
            </a:pPr>
            <a:r>
              <a:rPr lang="en-US" altLang="zh-TW" dirty="0"/>
              <a:t>System models</a:t>
            </a:r>
            <a:endParaRPr lang="zh-TW" altLang="zh-TW" dirty="0"/>
          </a:p>
          <a:p>
            <a:pPr marL="457200" indent="-457200">
              <a:buAutoNum type="arabicPeriod"/>
            </a:pPr>
            <a:endParaRPr lang="en-US" altLang="zh-TW" dirty="0" smtClean="0"/>
          </a:p>
        </p:txBody>
      </p:sp>
    </p:spTree>
    <p:extLst>
      <p:ext uri="{BB962C8B-B14F-4D97-AF65-F5344CB8AC3E}">
        <p14:creationId xmlns:p14="http://schemas.microsoft.com/office/powerpoint/2010/main" val="21563463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overview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zh-TW" dirty="0"/>
              <a:t>智慧型手機應用程式百花齊放，市面上已經有許多網路服務都朝向各式各樣不同的主題發展，如折價王、</a:t>
            </a:r>
            <a:r>
              <a:rPr lang="en-US" altLang="zh-TW" dirty="0"/>
              <a:t>Foursquare</a:t>
            </a:r>
            <a:r>
              <a:rPr lang="zh-TW" altLang="zh-TW" dirty="0"/>
              <a:t>、</a:t>
            </a:r>
            <a:r>
              <a:rPr lang="en-US" altLang="zh-TW" dirty="0"/>
              <a:t>Who's free</a:t>
            </a:r>
            <a:r>
              <a:rPr lang="zh-TW" altLang="zh-TW" dirty="0"/>
              <a:t>、休息一夏等網路服務都提供了不同類型的功能，而他們的共通點就是都結合了適地化服務－</a:t>
            </a:r>
            <a:r>
              <a:rPr lang="en-US" altLang="zh-TW" dirty="0"/>
              <a:t>LBS ( Location Base Service )</a:t>
            </a:r>
            <a:r>
              <a:rPr lang="zh-TW" altLang="zh-TW" dirty="0"/>
              <a:t>，而在另一方面，社群服務也逐漸受到重視，如</a:t>
            </a:r>
            <a:r>
              <a:rPr lang="en-US" altLang="zh-TW" dirty="0"/>
              <a:t>Facebook</a:t>
            </a:r>
            <a:r>
              <a:rPr lang="zh-TW" altLang="zh-TW" dirty="0"/>
              <a:t>、</a:t>
            </a:r>
            <a:r>
              <a:rPr lang="en-US" altLang="zh-TW" dirty="0"/>
              <a:t>Twitter</a:t>
            </a:r>
            <a:r>
              <a:rPr lang="zh-TW" altLang="zh-TW" dirty="0"/>
              <a:t>、</a:t>
            </a:r>
            <a:r>
              <a:rPr lang="en-US" altLang="zh-TW" dirty="0" err="1"/>
              <a:t>Plurk</a:t>
            </a:r>
            <a:r>
              <a:rPr lang="zh-TW" altLang="zh-TW" dirty="0"/>
              <a:t>等服務都被廣泛的使用。本計畫提出結合社群網路與鄰近網絡之概念，並結合各類行動適地性之特性，希望建立一個可提供社群行動服務的整合性軟體框架，以作為多種社群或行動服務應用之基礎。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559997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TW" dirty="0"/>
              <a:t>Functional </a:t>
            </a:r>
            <a:r>
              <a:rPr lang="en-US" altLang="zh-TW" dirty="0" smtClean="0"/>
              <a:t>Requirements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zh-TW" dirty="0"/>
              <a:t>搜尋功能</a:t>
            </a:r>
          </a:p>
          <a:p>
            <a:endParaRPr lang="zh-TW" altLang="en-US" dirty="0"/>
          </a:p>
        </p:txBody>
      </p:sp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4411302"/>
              </p:ext>
            </p:extLst>
          </p:nvPr>
        </p:nvGraphicFramePr>
        <p:xfrm>
          <a:off x="539552" y="2276871"/>
          <a:ext cx="7992888" cy="3600400"/>
        </p:xfrm>
        <a:graphic>
          <a:graphicData uri="http://schemas.openxmlformats.org/drawingml/2006/table">
            <a:tbl>
              <a:tblPr firstRow="1" firstCol="1" bandRow="1">
                <a:tableStyleId>{17292A2E-F333-43FB-9621-5CBBE7FDCDCB}</a:tableStyleId>
              </a:tblPr>
              <a:tblGrid>
                <a:gridCol w="7992888"/>
              </a:tblGrid>
              <a:tr h="7200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400" kern="100" dirty="0">
                          <a:effectLst/>
                        </a:rPr>
                        <a:t>功能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7200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400" kern="100">
                          <a:effectLst/>
                        </a:rPr>
                        <a:t>依照使用者設定的範圍來搜尋該區域裡的事件與好友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7200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400" kern="100" dirty="0">
                          <a:effectLst/>
                        </a:rPr>
                        <a:t>依照使用者設定的關係來搜尋好友或非好友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7200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400" kern="100">
                          <a:effectLst/>
                        </a:rPr>
                        <a:t>依照使用者選定的事件類別來搜尋特定範圍內的事件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7200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400" kern="100" dirty="0">
                          <a:effectLst/>
                        </a:rPr>
                        <a:t>依照使用者選定的事件時間來搜尋該時間範圍內的事件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71838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Functional </a:t>
            </a:r>
            <a:r>
              <a:rPr lang="en-US" altLang="zh-TW" dirty="0" smtClean="0"/>
              <a:t>Requirements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Check-In</a:t>
            </a:r>
            <a:r>
              <a:rPr lang="zh-TW" altLang="zh-TW" dirty="0"/>
              <a:t>功能</a:t>
            </a:r>
          </a:p>
          <a:p>
            <a:endParaRPr lang="en-US" altLang="zh-TW" dirty="0" smtClean="0"/>
          </a:p>
          <a:p>
            <a:endParaRPr lang="en-US" altLang="zh-TW" dirty="0"/>
          </a:p>
          <a:p>
            <a:endParaRPr lang="en-US" altLang="zh-TW" dirty="0" smtClean="0"/>
          </a:p>
          <a:p>
            <a:endParaRPr lang="en-US" altLang="zh-TW" dirty="0"/>
          </a:p>
          <a:p>
            <a:endParaRPr lang="en-US" altLang="zh-TW" dirty="0"/>
          </a:p>
          <a:p>
            <a:r>
              <a:rPr lang="zh-TW" altLang="zh-TW" dirty="0" smtClean="0"/>
              <a:t>事件</a:t>
            </a:r>
            <a:r>
              <a:rPr lang="zh-TW" altLang="zh-TW" dirty="0"/>
              <a:t>發起功能</a:t>
            </a:r>
          </a:p>
          <a:p>
            <a:endParaRPr lang="zh-TW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5218858"/>
              </p:ext>
            </p:extLst>
          </p:nvPr>
        </p:nvGraphicFramePr>
        <p:xfrm>
          <a:off x="539552" y="2204864"/>
          <a:ext cx="7920880" cy="1961376"/>
        </p:xfrm>
        <a:graphic>
          <a:graphicData uri="http://schemas.openxmlformats.org/drawingml/2006/table">
            <a:tbl>
              <a:tblPr firstRow="1" firstCol="1" bandRow="1">
                <a:tableStyleId>{17292A2E-F333-43FB-9621-5CBBE7FDCDCB}</a:tableStyleId>
              </a:tblPr>
              <a:tblGrid>
                <a:gridCol w="7920880"/>
              </a:tblGrid>
              <a:tr h="3600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400" kern="100" dirty="0">
                          <a:effectLst/>
                        </a:rPr>
                        <a:t>功能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20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400" kern="100" dirty="0">
                          <a:effectLst/>
                        </a:rPr>
                        <a:t>使用者輸入</a:t>
                      </a:r>
                      <a:r>
                        <a:rPr lang="en-US" sz="2400" kern="100" dirty="0">
                          <a:effectLst/>
                        </a:rPr>
                        <a:t>check in</a:t>
                      </a:r>
                      <a:r>
                        <a:rPr lang="zh-TW" sz="2400" kern="100" dirty="0">
                          <a:effectLst/>
                        </a:rPr>
                        <a:t>敘述後，隨即根據使用者目前時間與所在地進行</a:t>
                      </a:r>
                      <a:r>
                        <a:rPr lang="en-US" sz="2400" kern="100" dirty="0">
                          <a:effectLst/>
                        </a:rPr>
                        <a:t>check in</a:t>
                      </a:r>
                      <a:r>
                        <a:rPr lang="zh-TW" sz="2400" kern="100" dirty="0">
                          <a:effectLst/>
                        </a:rPr>
                        <a:t>。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8640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400" kern="100" dirty="0">
                          <a:effectLst/>
                        </a:rPr>
                        <a:t>使用者能夠自行輸入地址或點選地圖上任意點，進行打卡，並且可選擇打卡之開始時間與與結束時間並留下敘述。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2603352"/>
              </p:ext>
            </p:extLst>
          </p:nvPr>
        </p:nvGraphicFramePr>
        <p:xfrm>
          <a:off x="539552" y="4869160"/>
          <a:ext cx="7920880" cy="1224136"/>
        </p:xfrm>
        <a:graphic>
          <a:graphicData uri="http://schemas.openxmlformats.org/drawingml/2006/table">
            <a:tbl>
              <a:tblPr firstRow="1" firstCol="1" bandRow="1">
                <a:tableStyleId>{17292A2E-F333-43FB-9621-5CBBE7FDCDCB}</a:tableStyleId>
              </a:tblPr>
              <a:tblGrid>
                <a:gridCol w="7920880"/>
              </a:tblGrid>
              <a:tr h="6120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400" kern="100" dirty="0">
                          <a:effectLst/>
                        </a:rPr>
                        <a:t>功能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120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400" kern="100" dirty="0">
                          <a:effectLst/>
                        </a:rPr>
                        <a:t>使用者要能夠發起各種不同的事件，供其他使用者參與。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871599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TW" dirty="0"/>
              <a:t>Nonfunctional </a:t>
            </a:r>
            <a:r>
              <a:rPr lang="en-US" altLang="zh-TW" dirty="0" smtClean="0"/>
              <a:t>Requirements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457200" lvl="0" indent="-457200">
              <a:buAutoNum type="arabicPeriod"/>
            </a:pPr>
            <a:r>
              <a:rPr lang="en-US" altLang="zh-TW" dirty="0" smtClean="0"/>
              <a:t>User </a:t>
            </a:r>
            <a:r>
              <a:rPr lang="en-US" altLang="zh-TW" dirty="0"/>
              <a:t>interface and human </a:t>
            </a:r>
            <a:r>
              <a:rPr lang="en-US" altLang="zh-TW" dirty="0" smtClean="0"/>
              <a:t>factors</a:t>
            </a:r>
          </a:p>
          <a:p>
            <a:pPr marL="457200" indent="-457200">
              <a:buFont typeface="Arial" pitchFamily="34" charset="0"/>
              <a:buAutoNum type="arabicPeriod"/>
            </a:pPr>
            <a:r>
              <a:rPr lang="en-US" altLang="zh-TW" dirty="0"/>
              <a:t>Documentation</a:t>
            </a:r>
            <a:endParaRPr lang="zh-TW" altLang="zh-TW" dirty="0"/>
          </a:p>
          <a:p>
            <a:pPr marL="457200" indent="-457200">
              <a:buFont typeface="Arial" pitchFamily="34" charset="0"/>
              <a:buAutoNum type="arabicPeriod"/>
            </a:pPr>
            <a:r>
              <a:rPr lang="en-US" altLang="zh-TW" dirty="0"/>
              <a:t>Hardware considerations</a:t>
            </a:r>
            <a:endParaRPr lang="zh-TW" altLang="zh-TW" dirty="0"/>
          </a:p>
          <a:p>
            <a:pPr marL="457200" indent="-457200">
              <a:buFont typeface="Arial" pitchFamily="34" charset="0"/>
              <a:buAutoNum type="arabicPeriod"/>
            </a:pPr>
            <a:r>
              <a:rPr lang="en-US" altLang="zh-TW" dirty="0"/>
              <a:t>Performance characteristics</a:t>
            </a:r>
            <a:endParaRPr lang="zh-TW" altLang="zh-TW" dirty="0"/>
          </a:p>
          <a:p>
            <a:pPr marL="457200" indent="-457200">
              <a:buFont typeface="Arial" pitchFamily="34" charset="0"/>
              <a:buAutoNum type="arabicPeriod"/>
            </a:pPr>
            <a:r>
              <a:rPr lang="en-US" altLang="zh-TW" dirty="0"/>
              <a:t>Error handling and extreme conditions</a:t>
            </a:r>
            <a:endParaRPr lang="zh-TW" altLang="zh-TW" dirty="0"/>
          </a:p>
          <a:p>
            <a:pPr marL="457200" indent="-457200">
              <a:buFont typeface="Arial" pitchFamily="34" charset="0"/>
              <a:buAutoNum type="arabicPeriod"/>
            </a:pPr>
            <a:r>
              <a:rPr lang="en-US" altLang="zh-TW" dirty="0"/>
              <a:t>System interfacing</a:t>
            </a:r>
            <a:endParaRPr lang="zh-TW" altLang="zh-TW" dirty="0"/>
          </a:p>
          <a:p>
            <a:pPr marL="457200" indent="-457200">
              <a:buFont typeface="Arial" pitchFamily="34" charset="0"/>
              <a:buAutoNum type="arabicPeriod"/>
            </a:pPr>
            <a:r>
              <a:rPr lang="en-US" altLang="zh-TW" dirty="0"/>
              <a:t>Quality issues</a:t>
            </a:r>
            <a:endParaRPr lang="zh-TW" altLang="zh-TW" dirty="0"/>
          </a:p>
          <a:p>
            <a:pPr marL="457200" indent="-457200">
              <a:buFont typeface="Arial" pitchFamily="34" charset="0"/>
              <a:buAutoNum type="arabicPeriod"/>
            </a:pPr>
            <a:r>
              <a:rPr lang="en-US" altLang="zh-TW" dirty="0"/>
              <a:t>System modifications</a:t>
            </a:r>
            <a:endParaRPr lang="zh-TW" altLang="zh-TW" dirty="0"/>
          </a:p>
          <a:p>
            <a:pPr marL="457200" indent="-457200">
              <a:buFont typeface="Arial" pitchFamily="34" charset="0"/>
              <a:buAutoNum type="arabicPeriod"/>
            </a:pPr>
            <a:r>
              <a:rPr lang="en-US" altLang="zh-TW" dirty="0"/>
              <a:t>Physical environment</a:t>
            </a:r>
            <a:endParaRPr lang="zh-TW" altLang="zh-TW" dirty="0"/>
          </a:p>
          <a:p>
            <a:pPr marL="457200" indent="-457200">
              <a:buFont typeface="Arial" pitchFamily="34" charset="0"/>
              <a:buAutoNum type="arabicPeriod"/>
            </a:pPr>
            <a:r>
              <a:rPr lang="en-US" altLang="zh-TW" dirty="0"/>
              <a:t>Security issues</a:t>
            </a:r>
            <a:endParaRPr lang="zh-TW" altLang="zh-TW" dirty="0"/>
          </a:p>
          <a:p>
            <a:pPr marL="457200" indent="-457200">
              <a:buFont typeface="Arial" pitchFamily="34" charset="0"/>
              <a:buAutoNum type="arabicPeriod"/>
            </a:pPr>
            <a:r>
              <a:rPr lang="en-US" altLang="zh-TW" dirty="0"/>
              <a:t>Resources and management issues</a:t>
            </a:r>
            <a:endParaRPr lang="zh-TW" altLang="zh-TW" dirty="0"/>
          </a:p>
          <a:p>
            <a:pPr marL="457200" lvl="0" indent="-457200">
              <a:buAutoNum type="arabicPeriod"/>
            </a:pPr>
            <a:endParaRPr lang="zh-TW" altLang="zh-TW" dirty="0"/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53081465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基本">
  <a:themeElements>
    <a:clrScheme name="基本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基本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273</TotalTime>
  <Words>1389</Words>
  <Application>Microsoft Office PowerPoint</Application>
  <PresentationFormat>如螢幕大小 (4:3)</PresentationFormat>
  <Paragraphs>282</Paragraphs>
  <Slides>37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37</vt:i4>
      </vt:variant>
    </vt:vector>
  </HeadingPairs>
  <TitlesOfParts>
    <vt:vector size="38" baseType="lpstr">
      <vt:lpstr>基本</vt:lpstr>
      <vt:lpstr>物件導向軟體工程</vt:lpstr>
      <vt:lpstr>目錄</vt:lpstr>
      <vt:lpstr>Introduction</vt:lpstr>
      <vt:lpstr>Current system</vt:lpstr>
      <vt:lpstr>Proposed system</vt:lpstr>
      <vt:lpstr>overview</vt:lpstr>
      <vt:lpstr>Functional Requirements</vt:lpstr>
      <vt:lpstr>Functional Requirements</vt:lpstr>
      <vt:lpstr>Nonfunctional Requirements</vt:lpstr>
      <vt:lpstr>User interface and human factors</vt:lpstr>
      <vt:lpstr>Documentation</vt:lpstr>
      <vt:lpstr>Hardware considerations</vt:lpstr>
      <vt:lpstr>Performance characteristics</vt:lpstr>
      <vt:lpstr>Error handling and extreme conditions</vt:lpstr>
      <vt:lpstr>System interfacing</vt:lpstr>
      <vt:lpstr>Quality issues</vt:lpstr>
      <vt:lpstr>System modifications</vt:lpstr>
      <vt:lpstr>Physical environment</vt:lpstr>
      <vt:lpstr>Security issues</vt:lpstr>
      <vt:lpstr>Resources and management issues</vt:lpstr>
      <vt:lpstr>Constraints (“Pseudo requirements”) </vt:lpstr>
      <vt:lpstr>System models</vt:lpstr>
      <vt:lpstr>Scenarios</vt:lpstr>
      <vt:lpstr>Use case model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Object model</vt:lpstr>
      <vt:lpstr>PowerPoint 簡報</vt:lpstr>
      <vt:lpstr>Dynamic model</vt:lpstr>
      <vt:lpstr>User interface</vt:lpstr>
      <vt:lpstr> Glossary</vt:lpstr>
      <vt:lpstr>The end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物件導向軟體工程</dc:title>
  <dc:creator>Jack</dc:creator>
  <cp:lastModifiedBy>user</cp:lastModifiedBy>
  <cp:revision>28</cp:revision>
  <dcterms:created xsi:type="dcterms:W3CDTF">2011-11-14T09:03:02Z</dcterms:created>
  <dcterms:modified xsi:type="dcterms:W3CDTF">2012-01-10T14:07:51Z</dcterms:modified>
</cp:coreProperties>
</file>