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58" r:id="rId3"/>
    <p:sldId id="259" r:id="rId4"/>
    <p:sldId id="260" r:id="rId5"/>
    <p:sldId id="261" r:id="rId6"/>
    <p:sldId id="262" r:id="rId7"/>
    <p:sldId id="263" r:id="rId8"/>
    <p:sldId id="264" r:id="rId9"/>
    <p:sldId id="270" r:id="rId10"/>
    <p:sldId id="265" r:id="rId11"/>
    <p:sldId id="266" r:id="rId12"/>
    <p:sldId id="267" r:id="rId13"/>
    <p:sldId id="268" r:id="rId14"/>
    <p:sldId id="269" r:id="rId15"/>
    <p:sldId id="271" r:id="rId16"/>
    <p:sldId id="272" r:id="rId17"/>
    <p:sldId id="273" r:id="rId18"/>
    <p:sldId id="274" r:id="rId19"/>
  </p:sldIdLst>
  <p:sldSz cx="13004800" cy="9753600"/>
  <p:notesSz cx="6858000" cy="9144000"/>
  <p:defaultTextStyle>
    <a:defPPr>
      <a:defRPr lang="en-US"/>
    </a:defPPr>
    <a:lvl1pPr algn="ctr" rtl="0" fontAlgn="base">
      <a:spcBef>
        <a:spcPct val="0"/>
      </a:spcBef>
      <a:spcAft>
        <a:spcPct val="0"/>
      </a:spcAft>
      <a:defRPr sz="4000" kern="1200">
        <a:solidFill>
          <a:srgbClr val="FFFFFF"/>
        </a:solidFill>
        <a:latin typeface="American Typewriter" charset="0"/>
        <a:ea typeface="儷宋 Pro" charset="0"/>
        <a:cs typeface="儷宋 Pro" charset="0"/>
        <a:sym typeface="American Typewriter" charset="0"/>
      </a:defRPr>
    </a:lvl1pPr>
    <a:lvl2pPr marL="457200" algn="ctr" rtl="0" fontAlgn="base">
      <a:spcBef>
        <a:spcPct val="0"/>
      </a:spcBef>
      <a:spcAft>
        <a:spcPct val="0"/>
      </a:spcAft>
      <a:defRPr sz="4000" kern="1200">
        <a:solidFill>
          <a:srgbClr val="FFFFFF"/>
        </a:solidFill>
        <a:latin typeface="American Typewriter" charset="0"/>
        <a:ea typeface="儷宋 Pro" charset="0"/>
        <a:cs typeface="儷宋 Pro" charset="0"/>
        <a:sym typeface="American Typewriter" charset="0"/>
      </a:defRPr>
    </a:lvl2pPr>
    <a:lvl3pPr marL="914400" algn="ctr" rtl="0" fontAlgn="base">
      <a:spcBef>
        <a:spcPct val="0"/>
      </a:spcBef>
      <a:spcAft>
        <a:spcPct val="0"/>
      </a:spcAft>
      <a:defRPr sz="4000" kern="1200">
        <a:solidFill>
          <a:srgbClr val="FFFFFF"/>
        </a:solidFill>
        <a:latin typeface="American Typewriter" charset="0"/>
        <a:ea typeface="儷宋 Pro" charset="0"/>
        <a:cs typeface="儷宋 Pro" charset="0"/>
        <a:sym typeface="American Typewriter" charset="0"/>
      </a:defRPr>
    </a:lvl3pPr>
    <a:lvl4pPr marL="1371600" algn="ctr" rtl="0" fontAlgn="base">
      <a:spcBef>
        <a:spcPct val="0"/>
      </a:spcBef>
      <a:spcAft>
        <a:spcPct val="0"/>
      </a:spcAft>
      <a:defRPr sz="4000" kern="1200">
        <a:solidFill>
          <a:srgbClr val="FFFFFF"/>
        </a:solidFill>
        <a:latin typeface="American Typewriter" charset="0"/>
        <a:ea typeface="儷宋 Pro" charset="0"/>
        <a:cs typeface="儷宋 Pro" charset="0"/>
        <a:sym typeface="American Typewriter" charset="0"/>
      </a:defRPr>
    </a:lvl4pPr>
    <a:lvl5pPr marL="1828800" algn="ctr" rtl="0" fontAlgn="base">
      <a:spcBef>
        <a:spcPct val="0"/>
      </a:spcBef>
      <a:spcAft>
        <a:spcPct val="0"/>
      </a:spcAft>
      <a:defRPr sz="4000" kern="1200">
        <a:solidFill>
          <a:srgbClr val="FFFFFF"/>
        </a:solidFill>
        <a:latin typeface="American Typewriter" charset="0"/>
        <a:ea typeface="儷宋 Pro" charset="0"/>
        <a:cs typeface="儷宋 Pro" charset="0"/>
        <a:sym typeface="American Typewriter" charset="0"/>
      </a:defRPr>
    </a:lvl5pPr>
    <a:lvl6pPr marL="2286000" algn="l" defTabSz="914400" rtl="0" eaLnBrk="1" latinLnBrk="0" hangingPunct="1">
      <a:defRPr sz="4000" kern="1200">
        <a:solidFill>
          <a:srgbClr val="FFFFFF"/>
        </a:solidFill>
        <a:latin typeface="American Typewriter" charset="0"/>
        <a:ea typeface="儷宋 Pro" charset="0"/>
        <a:cs typeface="儷宋 Pro" charset="0"/>
        <a:sym typeface="American Typewriter" charset="0"/>
      </a:defRPr>
    </a:lvl6pPr>
    <a:lvl7pPr marL="2743200" algn="l" defTabSz="914400" rtl="0" eaLnBrk="1" latinLnBrk="0" hangingPunct="1">
      <a:defRPr sz="4000" kern="1200">
        <a:solidFill>
          <a:srgbClr val="FFFFFF"/>
        </a:solidFill>
        <a:latin typeface="American Typewriter" charset="0"/>
        <a:ea typeface="儷宋 Pro" charset="0"/>
        <a:cs typeface="儷宋 Pro" charset="0"/>
        <a:sym typeface="American Typewriter" charset="0"/>
      </a:defRPr>
    </a:lvl7pPr>
    <a:lvl8pPr marL="3200400" algn="l" defTabSz="914400" rtl="0" eaLnBrk="1" latinLnBrk="0" hangingPunct="1">
      <a:defRPr sz="4000" kern="1200">
        <a:solidFill>
          <a:srgbClr val="FFFFFF"/>
        </a:solidFill>
        <a:latin typeface="American Typewriter" charset="0"/>
        <a:ea typeface="儷宋 Pro" charset="0"/>
        <a:cs typeface="儷宋 Pro" charset="0"/>
        <a:sym typeface="American Typewriter" charset="0"/>
      </a:defRPr>
    </a:lvl8pPr>
    <a:lvl9pPr marL="3657600" algn="l" defTabSz="914400" rtl="0" eaLnBrk="1" latinLnBrk="0" hangingPunct="1">
      <a:defRPr sz="4000" kern="1200">
        <a:solidFill>
          <a:srgbClr val="FFFFFF"/>
        </a:solidFill>
        <a:latin typeface="American Typewriter" charset="0"/>
        <a:ea typeface="儷宋 Pro" charset="0"/>
        <a:cs typeface="儷宋 Pro" charset="0"/>
        <a:sym typeface="American Typewriter"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9" d="100"/>
          <a:sy n="59" d="100"/>
        </p:scale>
        <p:origin x="-1140" y="-102"/>
      </p:cViewPr>
      <p:guideLst>
        <p:guide orient="horz" pos="3072"/>
        <p:guide pos="409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974725" y="3030538"/>
            <a:ext cx="11055350" cy="2090737"/>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9213850" y="2921000"/>
            <a:ext cx="2711450" cy="381793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1079500" y="2921000"/>
            <a:ext cx="7981950" cy="381793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1027113" y="6267450"/>
            <a:ext cx="11053762" cy="1936750"/>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1079500" y="5359400"/>
            <a:ext cx="5346700" cy="13795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6578600" y="5359400"/>
            <a:ext cx="5346700" cy="13795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650875" y="390525"/>
            <a:ext cx="11703050" cy="16256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50875" y="388938"/>
            <a:ext cx="4278313" cy="1652587"/>
          </a:xfrm>
        </p:spPr>
        <p:txBody>
          <a:bodyPr/>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2549525" y="6827838"/>
            <a:ext cx="7802563" cy="806450"/>
          </a:xfrm>
        </p:spPr>
        <p:txBody>
          <a:bodyPr/>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1079500" y="2921000"/>
            <a:ext cx="10845800" cy="2413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altLang="zh-TW" smtClean="0">
                <a:sym typeface="American Typewriter" charset="0"/>
              </a:rPr>
              <a:t>Click to edit Master title style</a:t>
            </a:r>
          </a:p>
        </p:txBody>
      </p:sp>
      <p:sp>
        <p:nvSpPr>
          <p:cNvPr id="1026" name="Rectangle 2"/>
          <p:cNvSpPr>
            <a:spLocks noGrp="1" noChangeArrowheads="1"/>
          </p:cNvSpPr>
          <p:nvPr>
            <p:ph type="body" idx="1"/>
          </p:nvPr>
        </p:nvSpPr>
        <p:spPr bwMode="auto">
          <a:xfrm>
            <a:off x="1079500" y="5359400"/>
            <a:ext cx="10845800" cy="1379538"/>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altLang="zh-TW" smtClean="0">
                <a:sym typeface="American Typewriter" charset="0"/>
              </a:rPr>
              <a:t>Click to edit Master text styles</a:t>
            </a:r>
          </a:p>
          <a:p>
            <a:pPr lvl="1"/>
            <a:r>
              <a:rPr lang="en-US" altLang="zh-TW" smtClean="0">
                <a:sym typeface="American Typewriter" charset="0"/>
              </a:rPr>
              <a:t>Second level</a:t>
            </a:r>
          </a:p>
          <a:p>
            <a:pPr lvl="2"/>
            <a:r>
              <a:rPr lang="en-US" altLang="zh-TW" smtClean="0">
                <a:sym typeface="American Typewriter" charset="0"/>
              </a:rPr>
              <a:t>Third level</a:t>
            </a:r>
          </a:p>
          <a:p>
            <a:pPr lvl="3"/>
            <a:r>
              <a:rPr lang="en-US" altLang="zh-TW" smtClean="0">
                <a:sym typeface="American Typewriter" charset="0"/>
              </a:rPr>
              <a:t>Fourth level</a:t>
            </a:r>
          </a:p>
          <a:p>
            <a:pPr lvl="4"/>
            <a:r>
              <a:rPr lang="en-US" altLang="zh-TW" smtClean="0">
                <a:sym typeface="American Typewriter" charset="0"/>
              </a:rPr>
              <a:t>Fifth level</a:t>
            </a: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ctr" rtl="0" fontAlgn="base">
        <a:spcBef>
          <a:spcPct val="0"/>
        </a:spcBef>
        <a:spcAft>
          <a:spcPct val="0"/>
        </a:spcAft>
        <a:defRPr sz="8000">
          <a:solidFill>
            <a:schemeClr val="tx1"/>
          </a:solidFill>
          <a:latin typeface="+mj-lt"/>
          <a:ea typeface="+mj-ea"/>
          <a:cs typeface="+mj-cs"/>
          <a:sym typeface="American Typewriter" charset="0"/>
        </a:defRPr>
      </a:lvl1pPr>
      <a:lvl2pPr algn="ctr" rtl="0" fontAlgn="base">
        <a:spcBef>
          <a:spcPct val="0"/>
        </a:spcBef>
        <a:spcAft>
          <a:spcPct val="0"/>
        </a:spcAft>
        <a:defRPr sz="8000">
          <a:solidFill>
            <a:schemeClr val="tx1"/>
          </a:solidFill>
          <a:latin typeface="American Typewriter" charset="0"/>
          <a:ea typeface="儷宋 Pro" charset="0"/>
          <a:cs typeface="儷宋 Pro" charset="0"/>
          <a:sym typeface="American Typewriter" charset="0"/>
        </a:defRPr>
      </a:lvl2pPr>
      <a:lvl3pPr algn="ctr" rtl="0" fontAlgn="base">
        <a:spcBef>
          <a:spcPct val="0"/>
        </a:spcBef>
        <a:spcAft>
          <a:spcPct val="0"/>
        </a:spcAft>
        <a:defRPr sz="8000">
          <a:solidFill>
            <a:schemeClr val="tx1"/>
          </a:solidFill>
          <a:latin typeface="American Typewriter" charset="0"/>
          <a:ea typeface="儷宋 Pro" charset="0"/>
          <a:cs typeface="儷宋 Pro" charset="0"/>
          <a:sym typeface="American Typewriter" charset="0"/>
        </a:defRPr>
      </a:lvl3pPr>
      <a:lvl4pPr algn="ctr" rtl="0" fontAlgn="base">
        <a:spcBef>
          <a:spcPct val="0"/>
        </a:spcBef>
        <a:spcAft>
          <a:spcPct val="0"/>
        </a:spcAft>
        <a:defRPr sz="8000">
          <a:solidFill>
            <a:schemeClr val="tx1"/>
          </a:solidFill>
          <a:latin typeface="American Typewriter" charset="0"/>
          <a:ea typeface="儷宋 Pro" charset="0"/>
          <a:cs typeface="儷宋 Pro" charset="0"/>
          <a:sym typeface="American Typewriter" charset="0"/>
        </a:defRPr>
      </a:lvl4pPr>
      <a:lvl5pPr algn="ctr" rtl="0" fontAlgn="base">
        <a:spcBef>
          <a:spcPct val="0"/>
        </a:spcBef>
        <a:spcAft>
          <a:spcPct val="0"/>
        </a:spcAft>
        <a:defRPr sz="8000">
          <a:solidFill>
            <a:schemeClr val="tx1"/>
          </a:solidFill>
          <a:latin typeface="American Typewriter" charset="0"/>
          <a:ea typeface="儷宋 Pro" charset="0"/>
          <a:cs typeface="儷宋 Pro" charset="0"/>
          <a:sym typeface="American Typewriter" charset="0"/>
        </a:defRPr>
      </a:lvl5pPr>
      <a:lvl6pPr marL="457200" algn="ctr" rtl="0" fontAlgn="base">
        <a:spcBef>
          <a:spcPct val="0"/>
        </a:spcBef>
        <a:spcAft>
          <a:spcPct val="0"/>
        </a:spcAft>
        <a:defRPr sz="8000">
          <a:solidFill>
            <a:schemeClr val="tx1"/>
          </a:solidFill>
          <a:latin typeface="American Typewriter" charset="0"/>
          <a:ea typeface="儷宋 Pro" charset="0"/>
          <a:cs typeface="儷宋 Pro" charset="0"/>
          <a:sym typeface="American Typewriter" charset="0"/>
        </a:defRPr>
      </a:lvl6pPr>
      <a:lvl7pPr marL="914400" algn="ctr" rtl="0" fontAlgn="base">
        <a:spcBef>
          <a:spcPct val="0"/>
        </a:spcBef>
        <a:spcAft>
          <a:spcPct val="0"/>
        </a:spcAft>
        <a:defRPr sz="8000">
          <a:solidFill>
            <a:schemeClr val="tx1"/>
          </a:solidFill>
          <a:latin typeface="American Typewriter" charset="0"/>
          <a:ea typeface="儷宋 Pro" charset="0"/>
          <a:cs typeface="儷宋 Pro" charset="0"/>
          <a:sym typeface="American Typewriter" charset="0"/>
        </a:defRPr>
      </a:lvl7pPr>
      <a:lvl8pPr marL="1371600" algn="ctr" rtl="0" fontAlgn="base">
        <a:spcBef>
          <a:spcPct val="0"/>
        </a:spcBef>
        <a:spcAft>
          <a:spcPct val="0"/>
        </a:spcAft>
        <a:defRPr sz="8000">
          <a:solidFill>
            <a:schemeClr val="tx1"/>
          </a:solidFill>
          <a:latin typeface="American Typewriter" charset="0"/>
          <a:ea typeface="儷宋 Pro" charset="0"/>
          <a:cs typeface="儷宋 Pro" charset="0"/>
          <a:sym typeface="American Typewriter" charset="0"/>
        </a:defRPr>
      </a:lvl8pPr>
      <a:lvl9pPr marL="1828800" algn="ctr" rtl="0" fontAlgn="base">
        <a:spcBef>
          <a:spcPct val="0"/>
        </a:spcBef>
        <a:spcAft>
          <a:spcPct val="0"/>
        </a:spcAft>
        <a:defRPr sz="8000">
          <a:solidFill>
            <a:schemeClr val="tx1"/>
          </a:solidFill>
          <a:latin typeface="American Typewriter" charset="0"/>
          <a:ea typeface="儷宋 Pro" charset="0"/>
          <a:cs typeface="儷宋 Pro" charset="0"/>
          <a:sym typeface="American Typewriter" charset="0"/>
        </a:defRPr>
      </a:lvl9pPr>
    </p:titleStyle>
    <p:bodyStyle>
      <a:lvl1pPr algn="ctr" rtl="0" fontAlgn="base">
        <a:spcBef>
          <a:spcPct val="0"/>
        </a:spcBef>
        <a:spcAft>
          <a:spcPct val="0"/>
        </a:spcAft>
        <a:defRPr sz="4200">
          <a:solidFill>
            <a:srgbClr val="7E8484"/>
          </a:solidFill>
          <a:latin typeface="+mn-lt"/>
          <a:ea typeface="+mn-ea"/>
          <a:cs typeface="+mn-cs"/>
          <a:sym typeface="American Typewriter" charset="0"/>
        </a:defRPr>
      </a:lvl1pPr>
      <a:lvl2pPr algn="ctr" rtl="0" fontAlgn="base">
        <a:spcBef>
          <a:spcPct val="0"/>
        </a:spcBef>
        <a:spcAft>
          <a:spcPct val="0"/>
        </a:spcAft>
        <a:defRPr sz="4200">
          <a:solidFill>
            <a:srgbClr val="7E8484"/>
          </a:solidFill>
          <a:latin typeface="+mn-lt"/>
          <a:ea typeface="+mn-ea"/>
          <a:cs typeface="+mn-cs"/>
          <a:sym typeface="American Typewriter" charset="0"/>
        </a:defRPr>
      </a:lvl2pPr>
      <a:lvl3pPr algn="ctr" rtl="0" fontAlgn="base">
        <a:spcBef>
          <a:spcPct val="0"/>
        </a:spcBef>
        <a:spcAft>
          <a:spcPct val="0"/>
        </a:spcAft>
        <a:defRPr sz="4200">
          <a:solidFill>
            <a:srgbClr val="7E8484"/>
          </a:solidFill>
          <a:latin typeface="+mn-lt"/>
          <a:ea typeface="+mn-ea"/>
          <a:cs typeface="+mn-cs"/>
          <a:sym typeface="American Typewriter" charset="0"/>
        </a:defRPr>
      </a:lvl3pPr>
      <a:lvl4pPr algn="ctr" rtl="0" fontAlgn="base">
        <a:spcBef>
          <a:spcPct val="0"/>
        </a:spcBef>
        <a:spcAft>
          <a:spcPct val="0"/>
        </a:spcAft>
        <a:defRPr sz="4200">
          <a:solidFill>
            <a:srgbClr val="7E8484"/>
          </a:solidFill>
          <a:latin typeface="+mn-lt"/>
          <a:ea typeface="+mn-ea"/>
          <a:cs typeface="+mn-cs"/>
          <a:sym typeface="American Typewriter" charset="0"/>
        </a:defRPr>
      </a:lvl4pPr>
      <a:lvl5pPr algn="ctr" rtl="0" fontAlgn="base">
        <a:spcBef>
          <a:spcPct val="0"/>
        </a:spcBef>
        <a:spcAft>
          <a:spcPct val="0"/>
        </a:spcAft>
        <a:defRPr sz="4200">
          <a:solidFill>
            <a:srgbClr val="7E8484"/>
          </a:solidFill>
          <a:latin typeface="+mn-lt"/>
          <a:ea typeface="+mn-ea"/>
          <a:cs typeface="+mn-cs"/>
          <a:sym typeface="American Typewriter" charset="0"/>
        </a:defRPr>
      </a:lvl5pPr>
      <a:lvl6pPr marL="457200" algn="ctr" rtl="0" fontAlgn="base">
        <a:spcBef>
          <a:spcPct val="0"/>
        </a:spcBef>
        <a:spcAft>
          <a:spcPct val="0"/>
        </a:spcAft>
        <a:defRPr sz="4200">
          <a:solidFill>
            <a:srgbClr val="7E8484"/>
          </a:solidFill>
          <a:latin typeface="+mn-lt"/>
          <a:ea typeface="+mn-ea"/>
          <a:cs typeface="+mn-cs"/>
          <a:sym typeface="American Typewriter" charset="0"/>
        </a:defRPr>
      </a:lvl6pPr>
      <a:lvl7pPr marL="914400" algn="ctr" rtl="0" fontAlgn="base">
        <a:spcBef>
          <a:spcPct val="0"/>
        </a:spcBef>
        <a:spcAft>
          <a:spcPct val="0"/>
        </a:spcAft>
        <a:defRPr sz="4200">
          <a:solidFill>
            <a:srgbClr val="7E8484"/>
          </a:solidFill>
          <a:latin typeface="+mn-lt"/>
          <a:ea typeface="+mn-ea"/>
          <a:cs typeface="+mn-cs"/>
          <a:sym typeface="American Typewriter" charset="0"/>
        </a:defRPr>
      </a:lvl7pPr>
      <a:lvl8pPr marL="1371600" algn="ctr" rtl="0" fontAlgn="base">
        <a:spcBef>
          <a:spcPct val="0"/>
        </a:spcBef>
        <a:spcAft>
          <a:spcPct val="0"/>
        </a:spcAft>
        <a:defRPr sz="4200">
          <a:solidFill>
            <a:srgbClr val="7E8484"/>
          </a:solidFill>
          <a:latin typeface="+mn-lt"/>
          <a:ea typeface="+mn-ea"/>
          <a:cs typeface="+mn-cs"/>
          <a:sym typeface="American Typewriter" charset="0"/>
        </a:defRPr>
      </a:lvl8pPr>
      <a:lvl9pPr marL="1828800" algn="ctr" rtl="0" fontAlgn="base">
        <a:spcBef>
          <a:spcPct val="0"/>
        </a:spcBef>
        <a:spcAft>
          <a:spcPct val="0"/>
        </a:spcAft>
        <a:defRPr sz="4200">
          <a:solidFill>
            <a:srgbClr val="7E8484"/>
          </a:solidFill>
          <a:latin typeface="+mn-lt"/>
          <a:ea typeface="+mn-ea"/>
          <a:cs typeface="+mn-cs"/>
          <a:sym typeface="American Typewriter" charset="0"/>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a:xfrm>
            <a:off x="1079500" y="127000"/>
            <a:ext cx="10845800" cy="1905000"/>
          </a:xfrm>
          <a:ln/>
        </p:spPr>
        <p:txBody>
          <a:bodyPr/>
          <a:lstStyle/>
          <a:p>
            <a:r>
              <a:rPr lang="zh-TW" altLang="en-US" sz="7200" dirty="0" smtClean="0">
                <a:ea typeface="新細明體" charset="-120"/>
              </a:rPr>
              <a:t>四大類人造物之問答</a:t>
            </a:r>
            <a:r>
              <a:rPr lang="zh-TW" altLang="en-US" sz="7200" dirty="0">
                <a:ea typeface="新細明體" charset="-120"/>
              </a:rPr>
              <a:t>系統</a:t>
            </a:r>
          </a:p>
        </p:txBody>
      </p:sp>
      <p:sp>
        <p:nvSpPr>
          <p:cNvPr id="14338" name="Rectangle 2"/>
          <p:cNvSpPr>
            <a:spLocks noGrp="1" noChangeArrowheads="1"/>
          </p:cNvSpPr>
          <p:nvPr>
            <p:ph type="body" idx="1"/>
          </p:nvPr>
        </p:nvSpPr>
        <p:spPr>
          <a:xfrm>
            <a:off x="1101800" y="5308848"/>
            <a:ext cx="10845800" cy="2057400"/>
          </a:xfrm>
          <a:ln/>
        </p:spPr>
        <p:txBody>
          <a:bodyPr/>
          <a:lstStyle/>
          <a:p>
            <a:r>
              <a:rPr lang="zh-TW" altLang="en-US" dirty="0">
                <a:solidFill>
                  <a:schemeClr val="tx1"/>
                </a:solidFill>
                <a:latin typeface="+mn-ea"/>
              </a:rPr>
              <a:t>組員</a:t>
            </a:r>
            <a:r>
              <a:rPr lang="zh-TW" altLang="en-US" dirty="0" smtClean="0">
                <a:solidFill>
                  <a:schemeClr val="tx1"/>
                </a:solidFill>
                <a:latin typeface="+mn-ea"/>
              </a:rPr>
              <a:t>：</a:t>
            </a:r>
            <a:r>
              <a:rPr lang="en-US" altLang="zh-TW" dirty="0" smtClean="0">
                <a:solidFill>
                  <a:schemeClr val="tx1"/>
                </a:solidFill>
                <a:latin typeface="+mn-ea"/>
              </a:rPr>
              <a:t>B97570110</a:t>
            </a:r>
            <a:r>
              <a:rPr lang="zh-TW" altLang="en-US" dirty="0" smtClean="0">
                <a:solidFill>
                  <a:schemeClr val="tx1"/>
                </a:solidFill>
                <a:latin typeface="+mn-ea"/>
              </a:rPr>
              <a:t>連偉翔</a:t>
            </a:r>
            <a:endParaRPr lang="zh-TW" altLang="en-US" dirty="0">
              <a:solidFill>
                <a:schemeClr val="tx1"/>
              </a:solidFill>
              <a:latin typeface="+mn-ea"/>
            </a:endParaRPr>
          </a:p>
          <a:p>
            <a:r>
              <a:rPr lang="zh-TW" altLang="en-US" dirty="0">
                <a:solidFill>
                  <a:schemeClr val="tx1"/>
                </a:solidFill>
                <a:latin typeface="+mn-ea"/>
              </a:rPr>
              <a:t>           </a:t>
            </a:r>
            <a:r>
              <a:rPr lang="en-US" altLang="zh-TW" dirty="0" smtClean="0">
                <a:solidFill>
                  <a:schemeClr val="tx1"/>
                </a:solidFill>
                <a:latin typeface="+mn-ea"/>
              </a:rPr>
              <a:t>B97570126</a:t>
            </a:r>
            <a:r>
              <a:rPr lang="zh-TW" altLang="en-US" dirty="0" smtClean="0">
                <a:solidFill>
                  <a:schemeClr val="tx1"/>
                </a:solidFill>
                <a:latin typeface="+mn-ea"/>
              </a:rPr>
              <a:t>林萬哲</a:t>
            </a:r>
            <a:endParaRPr lang="zh-TW" altLang="en-US" dirty="0">
              <a:solidFill>
                <a:schemeClr val="tx1"/>
              </a:solidFill>
              <a:latin typeface="+mn-ea"/>
            </a:endParaRPr>
          </a:p>
          <a:p>
            <a:pPr lvl="3"/>
            <a:r>
              <a:rPr lang="zh-TW" altLang="en-US" dirty="0">
                <a:solidFill>
                  <a:schemeClr val="tx1"/>
                </a:solidFill>
                <a:latin typeface="+mn-ea"/>
              </a:rPr>
              <a:t>           </a:t>
            </a:r>
            <a:r>
              <a:rPr lang="en-US" altLang="zh-TW" dirty="0" smtClean="0">
                <a:solidFill>
                  <a:schemeClr val="tx1"/>
                </a:solidFill>
                <a:latin typeface="+mn-ea"/>
              </a:rPr>
              <a:t>B97570101</a:t>
            </a:r>
            <a:r>
              <a:rPr lang="zh-TW" altLang="en-US" dirty="0" smtClean="0">
                <a:solidFill>
                  <a:schemeClr val="tx1"/>
                </a:solidFill>
                <a:latin typeface="+mn-ea"/>
              </a:rPr>
              <a:t>李俊澔</a:t>
            </a:r>
            <a:endParaRPr lang="zh-TW" altLang="en-US" dirty="0">
              <a:solidFill>
                <a:schemeClr val="tx1"/>
              </a:solidFill>
              <a:latin typeface="+mn-ea"/>
            </a:endParaRPr>
          </a:p>
          <a:p>
            <a:endParaRPr lang="en-US" altLang="zh-TW" dirty="0">
              <a:ea typeface="新細明體" charset="-12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1079500" y="1996480"/>
            <a:ext cx="10845800" cy="7757120"/>
          </a:xfrm>
        </p:spPr>
        <p:txBody>
          <a:bodyPr/>
          <a:lstStyle/>
          <a:p>
            <a:pPr algn="l"/>
            <a:r>
              <a:rPr lang="en-US" altLang="zh-TW" dirty="0">
                <a:solidFill>
                  <a:schemeClr val="tx1"/>
                </a:solidFill>
              </a:rPr>
              <a:t>3.3.11 Resources and Management Issues </a:t>
            </a:r>
            <a:endParaRPr lang="zh-TW" altLang="zh-TW" dirty="0">
              <a:solidFill>
                <a:schemeClr val="tx1"/>
              </a:solidFill>
            </a:endParaRPr>
          </a:p>
          <a:p>
            <a:pPr algn="l"/>
            <a:r>
              <a:rPr lang="en-US" altLang="zh-TW" dirty="0" smtClean="0">
                <a:solidFill>
                  <a:schemeClr val="tx1"/>
                </a:solidFill>
              </a:rPr>
              <a:t>	</a:t>
            </a:r>
            <a:r>
              <a:rPr lang="zh-TW" altLang="zh-TW" dirty="0" smtClean="0">
                <a:solidFill>
                  <a:schemeClr val="tx1"/>
                </a:solidFill>
              </a:rPr>
              <a:t>本系統的計算都會在伺服端計算</a:t>
            </a:r>
            <a:r>
              <a:rPr lang="zh-TW" altLang="zh-TW" dirty="0" smtClean="0">
                <a:solidFill>
                  <a:schemeClr val="tx1"/>
                </a:solidFill>
              </a:rPr>
              <a:t>，</a:t>
            </a:r>
            <a:r>
              <a:rPr lang="zh-TW" altLang="zh-TW" dirty="0" smtClean="0">
                <a:solidFill>
                  <a:schemeClr val="tx1"/>
                </a:solidFill>
              </a:rPr>
              <a:t>使用此系統不須特別安裝其他軟體</a:t>
            </a:r>
            <a:r>
              <a:rPr lang="zh-TW" altLang="zh-TW" dirty="0" smtClean="0">
                <a:solidFill>
                  <a:schemeClr val="tx1"/>
                </a:solidFill>
              </a:rPr>
              <a:t>。</a:t>
            </a:r>
            <a:r>
              <a:rPr lang="zh-TW" altLang="zh-TW" dirty="0" smtClean="0">
                <a:solidFill>
                  <a:schemeClr val="tx1"/>
                </a:solidFill>
              </a:rPr>
              <a:t>伺服器將會有管理員定期</a:t>
            </a:r>
            <a:r>
              <a:rPr lang="en-US" altLang="zh-TW" dirty="0" smtClean="0">
                <a:solidFill>
                  <a:schemeClr val="tx1"/>
                </a:solidFill>
              </a:rPr>
              <a:t>(</a:t>
            </a:r>
            <a:r>
              <a:rPr lang="zh-TW" altLang="zh-TW" dirty="0" smtClean="0">
                <a:solidFill>
                  <a:schemeClr val="tx1"/>
                </a:solidFill>
              </a:rPr>
              <a:t>一至兩個禮拜</a:t>
            </a:r>
            <a:r>
              <a:rPr lang="en-US" altLang="zh-TW" dirty="0" smtClean="0">
                <a:solidFill>
                  <a:schemeClr val="tx1"/>
                </a:solidFill>
              </a:rPr>
              <a:t>)</a:t>
            </a:r>
            <a:r>
              <a:rPr lang="zh-TW" altLang="zh-TW" dirty="0" smtClean="0">
                <a:solidFill>
                  <a:schemeClr val="tx1"/>
                </a:solidFill>
              </a:rPr>
              <a:t>更新</a:t>
            </a:r>
            <a:r>
              <a:rPr lang="zh-TW" altLang="en-US" dirty="0" smtClean="0">
                <a:solidFill>
                  <a:schemeClr val="tx1"/>
                </a:solidFill>
              </a:rPr>
              <a:t>資料庫</a:t>
            </a:r>
            <a:r>
              <a:rPr lang="zh-TW" altLang="zh-TW" dirty="0" smtClean="0">
                <a:solidFill>
                  <a:schemeClr val="tx1"/>
                </a:solidFill>
              </a:rPr>
              <a:t>。</a:t>
            </a:r>
            <a:endParaRPr lang="zh-TW" altLang="zh-TW" dirty="0" smtClean="0">
              <a:solidFill>
                <a:schemeClr val="tx1"/>
              </a:solidFill>
            </a:endParaRPr>
          </a:p>
          <a:p>
            <a:pPr algn="l"/>
            <a:endParaRPr lang="en-US" altLang="zh-TW" dirty="0" smtClean="0">
              <a:solidFill>
                <a:schemeClr val="tx1"/>
              </a:solidFill>
            </a:endParaRPr>
          </a:p>
          <a:p>
            <a:pPr algn="l"/>
            <a:r>
              <a:rPr lang="en-US" altLang="zh-TW" dirty="0">
                <a:solidFill>
                  <a:schemeClr val="tx1"/>
                </a:solidFill>
              </a:rPr>
              <a:t>3.4 Constraints</a:t>
            </a:r>
            <a:endParaRPr lang="zh-TW" altLang="zh-TW" dirty="0">
              <a:solidFill>
                <a:schemeClr val="tx1"/>
              </a:solidFill>
            </a:endParaRPr>
          </a:p>
          <a:p>
            <a:pPr algn="l"/>
            <a:r>
              <a:rPr lang="en-US" altLang="zh-TW" dirty="0" smtClean="0"/>
              <a:t>	</a:t>
            </a:r>
            <a:r>
              <a:rPr lang="zh-TW" altLang="zh-TW" dirty="0" smtClean="0">
                <a:solidFill>
                  <a:schemeClr val="tx1"/>
                </a:solidFill>
              </a:rPr>
              <a:t>使用者</a:t>
            </a:r>
            <a:r>
              <a:rPr lang="zh-TW" altLang="zh-TW" dirty="0" smtClean="0">
                <a:solidFill>
                  <a:schemeClr val="tx1"/>
                </a:solidFill>
              </a:rPr>
              <a:t>需要使用瀏覽器連上頁面，</a:t>
            </a:r>
            <a:r>
              <a:rPr lang="zh-TW" altLang="zh-TW" dirty="0" smtClean="0">
                <a:solidFill>
                  <a:schemeClr val="tx1"/>
                </a:solidFill>
              </a:rPr>
              <a:t>支援各種</a:t>
            </a:r>
            <a:r>
              <a:rPr lang="zh-TW" altLang="zh-TW" dirty="0" smtClean="0">
                <a:solidFill>
                  <a:schemeClr val="tx1"/>
                </a:solidFill>
              </a:rPr>
              <a:t>能使用瀏覽器之作業系統，主機需要安裝</a:t>
            </a:r>
            <a:r>
              <a:rPr lang="en-US" altLang="zh-TW" dirty="0" smtClean="0">
                <a:solidFill>
                  <a:schemeClr val="tx1"/>
                </a:solidFill>
              </a:rPr>
              <a:t>Apache HTTP Server</a:t>
            </a:r>
            <a:r>
              <a:rPr lang="zh-TW" altLang="zh-TW" dirty="0" smtClean="0">
                <a:solidFill>
                  <a:schemeClr val="tx1"/>
                </a:solidFill>
              </a:rPr>
              <a:t>端軟體才能運作。</a:t>
            </a:r>
          </a:p>
          <a:p>
            <a:pPr algn="l"/>
            <a:endParaRPr lang="zh-TW" altLang="zh-TW" dirty="0">
              <a:solidFill>
                <a:schemeClr val="tx1"/>
              </a:solidFill>
            </a:endParaRPr>
          </a:p>
          <a:p>
            <a:endParaRPr lang="zh-TW" altLang="en-US" dirty="0"/>
          </a:p>
        </p:txBody>
      </p:sp>
      <p:sp>
        <p:nvSpPr>
          <p:cNvPr id="4" name="Rectangle 1"/>
          <p:cNvSpPr txBox="1">
            <a:spLocks noChangeArrowheads="1"/>
          </p:cNvSpPr>
          <p:nvPr/>
        </p:nvSpPr>
        <p:spPr bwMode="auto">
          <a:xfrm>
            <a:off x="1029792" y="412304"/>
            <a:ext cx="10845800" cy="1393304"/>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TW"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rPr>
              <a:t>3.</a:t>
            </a:r>
            <a:r>
              <a:rPr kumimoji="0" lang="en-US" altLang="zh-TW" sz="8000" b="0" i="0" u="none" strike="noStrike" kern="0" cap="none" spc="0" normalizeH="0" baseline="0" noProof="0" dirty="0" smtClean="0">
                <a:ln>
                  <a:noFill/>
                </a:ln>
                <a:solidFill>
                  <a:schemeClr val="tx1"/>
                </a:solidFill>
                <a:effectLst/>
                <a:uLnTx/>
                <a:uFillTx/>
                <a:latin typeface="+mj-lt"/>
                <a:ea typeface="+mj-ea"/>
                <a:cs typeface="+mj-cs"/>
                <a:sym typeface="American Typewriter" charset="0"/>
              </a:rPr>
              <a:t> Proposed System</a:t>
            </a:r>
            <a:endParaRPr kumimoji="0" lang="zh-TW" altLang="en-US"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txBox="1">
            <a:spLocks noChangeArrowheads="1"/>
          </p:cNvSpPr>
          <p:nvPr/>
        </p:nvSpPr>
        <p:spPr bwMode="auto">
          <a:xfrm>
            <a:off x="1029792" y="412304"/>
            <a:ext cx="10845800" cy="1393304"/>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TW"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rPr>
              <a:t>3.</a:t>
            </a:r>
            <a:r>
              <a:rPr kumimoji="0" lang="en-US" altLang="zh-TW" sz="8000" b="0" i="0" u="none" strike="noStrike" kern="0" cap="none" spc="0" normalizeH="0" baseline="0" noProof="0" dirty="0" smtClean="0">
                <a:ln>
                  <a:noFill/>
                </a:ln>
                <a:solidFill>
                  <a:schemeClr val="tx1"/>
                </a:solidFill>
                <a:effectLst/>
                <a:uLnTx/>
                <a:uFillTx/>
                <a:latin typeface="+mj-lt"/>
                <a:ea typeface="+mj-ea"/>
                <a:cs typeface="+mj-cs"/>
                <a:sym typeface="American Typewriter" charset="0"/>
              </a:rPr>
              <a:t> Proposed System</a:t>
            </a:r>
            <a:endParaRPr kumimoji="0" lang="zh-TW" altLang="en-US"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endParaRPr>
          </a:p>
        </p:txBody>
      </p:sp>
      <p:sp>
        <p:nvSpPr>
          <p:cNvPr id="12" name="內容版面配置區 11"/>
          <p:cNvSpPr>
            <a:spLocks noGrp="1"/>
          </p:cNvSpPr>
          <p:nvPr>
            <p:ph idx="1"/>
          </p:nvPr>
        </p:nvSpPr>
        <p:spPr>
          <a:xfrm>
            <a:off x="1079500" y="1708448"/>
            <a:ext cx="10845800" cy="7848872"/>
          </a:xfrm>
        </p:spPr>
        <p:txBody>
          <a:bodyPr/>
          <a:lstStyle/>
          <a:p>
            <a:pPr algn="l"/>
            <a:r>
              <a:rPr lang="en-US" altLang="zh-TW" dirty="0">
                <a:solidFill>
                  <a:schemeClr val="tx1"/>
                </a:solidFill>
              </a:rPr>
              <a:t>3.5.1 Scenarios</a:t>
            </a:r>
            <a:endParaRPr lang="zh-TW" altLang="zh-TW" b="1" dirty="0">
              <a:solidFill>
                <a:schemeClr val="tx1"/>
              </a:solidFill>
            </a:endParaRPr>
          </a:p>
          <a:p>
            <a:pPr algn="l"/>
            <a:r>
              <a:rPr lang="en-US" altLang="zh-TW" dirty="0" smtClean="0">
                <a:solidFill>
                  <a:schemeClr val="tx1"/>
                </a:solidFill>
              </a:rPr>
              <a:t>	</a:t>
            </a:r>
          </a:p>
          <a:p>
            <a:pPr algn="l"/>
            <a:r>
              <a:rPr lang="en-US" altLang="zh-TW" dirty="0">
                <a:solidFill>
                  <a:schemeClr val="tx1"/>
                </a:solidFill>
              </a:rPr>
              <a:t>	</a:t>
            </a:r>
            <a:r>
              <a:rPr lang="en-US" altLang="zh-TW" dirty="0" smtClean="0">
                <a:solidFill>
                  <a:schemeClr val="tx1"/>
                </a:solidFill>
              </a:rPr>
              <a:t>1.</a:t>
            </a:r>
            <a:r>
              <a:rPr lang="zh-TW" altLang="zh-TW" dirty="0" smtClean="0">
                <a:solidFill>
                  <a:schemeClr val="tx1"/>
                </a:solidFill>
              </a:rPr>
              <a:t>使用者</a:t>
            </a:r>
            <a:r>
              <a:rPr lang="zh-TW" altLang="zh-TW" dirty="0">
                <a:solidFill>
                  <a:schemeClr val="tx1"/>
                </a:solidFill>
              </a:rPr>
              <a:t>一開始會進入到下面的</a:t>
            </a:r>
            <a:r>
              <a:rPr lang="zh-TW" altLang="zh-TW" dirty="0" smtClean="0">
                <a:solidFill>
                  <a:schemeClr val="tx1"/>
                </a:solidFill>
              </a:rPr>
              <a:t>畫面。</a:t>
            </a:r>
            <a:endParaRPr lang="en-US" altLang="zh-TW" dirty="0" smtClean="0">
              <a:solidFill>
                <a:schemeClr val="tx1"/>
              </a:solidFill>
            </a:endParaRPr>
          </a:p>
          <a:p>
            <a:pPr algn="l"/>
            <a:endParaRPr lang="zh-TW" altLang="en-US" dirty="0">
              <a:solidFill>
                <a:schemeClr val="tx1"/>
              </a:solidFill>
            </a:endParaRPr>
          </a:p>
        </p:txBody>
      </p:sp>
      <p:pic>
        <p:nvPicPr>
          <p:cNvPr id="13" name="圖片 12" descr="1.jpg"/>
          <p:cNvPicPr>
            <a:picLocks noChangeAspect="1"/>
          </p:cNvPicPr>
          <p:nvPr/>
        </p:nvPicPr>
        <p:blipFill>
          <a:blip r:embed="rId2" cstate="print"/>
          <a:stretch>
            <a:fillRect/>
          </a:stretch>
        </p:blipFill>
        <p:spPr>
          <a:xfrm>
            <a:off x="2253928" y="3787299"/>
            <a:ext cx="8496944" cy="5966301"/>
          </a:xfrm>
          <a:prstGeom prst="rect">
            <a:avLst/>
          </a:prstGeom>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txBox="1">
            <a:spLocks noChangeArrowheads="1"/>
          </p:cNvSpPr>
          <p:nvPr/>
        </p:nvSpPr>
        <p:spPr bwMode="auto">
          <a:xfrm>
            <a:off x="1029792" y="412304"/>
            <a:ext cx="10845800" cy="1393304"/>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TW"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rPr>
              <a:t>3.</a:t>
            </a:r>
            <a:r>
              <a:rPr kumimoji="0" lang="en-US" altLang="zh-TW" sz="8000" b="0" i="0" u="none" strike="noStrike" kern="0" cap="none" spc="0" normalizeH="0" baseline="0" noProof="0" dirty="0" smtClean="0">
                <a:ln>
                  <a:noFill/>
                </a:ln>
                <a:solidFill>
                  <a:schemeClr val="tx1"/>
                </a:solidFill>
                <a:effectLst/>
                <a:uLnTx/>
                <a:uFillTx/>
                <a:latin typeface="+mj-lt"/>
                <a:ea typeface="+mj-ea"/>
                <a:cs typeface="+mj-cs"/>
                <a:sym typeface="American Typewriter" charset="0"/>
              </a:rPr>
              <a:t> Proposed System</a:t>
            </a:r>
            <a:endParaRPr kumimoji="0" lang="zh-TW" altLang="en-US"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endParaRPr>
          </a:p>
        </p:txBody>
      </p:sp>
      <p:sp>
        <p:nvSpPr>
          <p:cNvPr id="12" name="內容版面配置區 11"/>
          <p:cNvSpPr>
            <a:spLocks noGrp="1"/>
          </p:cNvSpPr>
          <p:nvPr>
            <p:ph idx="1"/>
          </p:nvPr>
        </p:nvSpPr>
        <p:spPr>
          <a:xfrm>
            <a:off x="1079500" y="1708448"/>
            <a:ext cx="10845800" cy="7848872"/>
          </a:xfrm>
        </p:spPr>
        <p:txBody>
          <a:bodyPr/>
          <a:lstStyle/>
          <a:p>
            <a:pPr algn="l"/>
            <a:r>
              <a:rPr lang="en-US" altLang="zh-TW" dirty="0" smtClean="0"/>
              <a:t>	</a:t>
            </a:r>
            <a:r>
              <a:rPr lang="en-US" altLang="zh-TW" dirty="0" smtClean="0">
                <a:solidFill>
                  <a:schemeClr val="tx1"/>
                </a:solidFill>
              </a:rPr>
              <a:t>2.</a:t>
            </a:r>
            <a:r>
              <a:rPr lang="zh-TW" altLang="zh-TW" dirty="0" smtClean="0">
                <a:solidFill>
                  <a:schemeClr val="tx1"/>
                </a:solidFill>
              </a:rPr>
              <a:t>使用者</a:t>
            </a:r>
            <a:r>
              <a:rPr lang="zh-TW" altLang="zh-TW" dirty="0">
                <a:solidFill>
                  <a:schemeClr val="tx1"/>
                </a:solidFill>
              </a:rPr>
              <a:t>可以在欄位中輸入他想要問的</a:t>
            </a:r>
            <a:r>
              <a:rPr lang="zh-TW" altLang="zh-TW" dirty="0" smtClean="0">
                <a:solidFill>
                  <a:schemeClr val="tx1"/>
                </a:solidFill>
              </a:rPr>
              <a:t>問題。</a:t>
            </a:r>
            <a:endParaRPr lang="en-US" altLang="zh-TW" dirty="0" smtClean="0">
              <a:solidFill>
                <a:schemeClr val="tx1"/>
              </a:solidFill>
            </a:endParaRPr>
          </a:p>
          <a:p>
            <a:pPr algn="l"/>
            <a:endParaRPr lang="zh-TW" altLang="en-US" dirty="0">
              <a:solidFill>
                <a:schemeClr val="tx1"/>
              </a:solidFill>
            </a:endParaRPr>
          </a:p>
        </p:txBody>
      </p:sp>
      <p:pic>
        <p:nvPicPr>
          <p:cNvPr id="5" name="圖片 4" descr="2.jpg"/>
          <p:cNvPicPr>
            <a:picLocks noChangeAspect="1"/>
          </p:cNvPicPr>
          <p:nvPr/>
        </p:nvPicPr>
        <p:blipFill>
          <a:blip r:embed="rId2" cstate="print"/>
          <a:stretch>
            <a:fillRect/>
          </a:stretch>
        </p:blipFill>
        <p:spPr>
          <a:xfrm>
            <a:off x="2325935" y="2860576"/>
            <a:ext cx="9467249" cy="6552728"/>
          </a:xfrm>
          <a:prstGeom prst="rect">
            <a:avLst/>
          </a:prstGeom>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txBox="1">
            <a:spLocks noChangeArrowheads="1"/>
          </p:cNvSpPr>
          <p:nvPr/>
        </p:nvSpPr>
        <p:spPr bwMode="auto">
          <a:xfrm>
            <a:off x="1029792" y="412304"/>
            <a:ext cx="10845800" cy="1393304"/>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TW"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rPr>
              <a:t>3.</a:t>
            </a:r>
            <a:r>
              <a:rPr kumimoji="0" lang="en-US" altLang="zh-TW" sz="8000" b="0" i="0" u="none" strike="noStrike" kern="0" cap="none" spc="0" normalizeH="0" baseline="0" noProof="0" dirty="0" smtClean="0">
                <a:ln>
                  <a:noFill/>
                </a:ln>
                <a:solidFill>
                  <a:schemeClr val="tx1"/>
                </a:solidFill>
                <a:effectLst/>
                <a:uLnTx/>
                <a:uFillTx/>
                <a:latin typeface="+mj-lt"/>
                <a:ea typeface="+mj-ea"/>
                <a:cs typeface="+mj-cs"/>
                <a:sym typeface="American Typewriter" charset="0"/>
              </a:rPr>
              <a:t> Proposed System</a:t>
            </a:r>
            <a:endParaRPr kumimoji="0" lang="zh-TW" altLang="en-US"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endParaRPr>
          </a:p>
        </p:txBody>
      </p:sp>
      <p:sp>
        <p:nvSpPr>
          <p:cNvPr id="12" name="內容版面配置區 11"/>
          <p:cNvSpPr>
            <a:spLocks noGrp="1"/>
          </p:cNvSpPr>
          <p:nvPr>
            <p:ph idx="1"/>
          </p:nvPr>
        </p:nvSpPr>
        <p:spPr>
          <a:xfrm>
            <a:off x="1079500" y="1708448"/>
            <a:ext cx="10845800" cy="7848872"/>
          </a:xfrm>
        </p:spPr>
        <p:txBody>
          <a:bodyPr/>
          <a:lstStyle/>
          <a:p>
            <a:pPr algn="l"/>
            <a:r>
              <a:rPr lang="en-US" altLang="zh-TW" dirty="0" smtClean="0">
                <a:solidFill>
                  <a:schemeClr val="tx1"/>
                </a:solidFill>
              </a:rPr>
              <a:t>	3</a:t>
            </a:r>
            <a:r>
              <a:rPr lang="en-US" altLang="zh-TW" dirty="0">
                <a:solidFill>
                  <a:schemeClr val="tx1"/>
                </a:solidFill>
              </a:rPr>
              <a:t>.</a:t>
            </a:r>
            <a:r>
              <a:rPr lang="zh-TW" altLang="zh-TW" dirty="0">
                <a:solidFill>
                  <a:schemeClr val="tx1"/>
                </a:solidFill>
              </a:rPr>
              <a:t>使用者輸入問句之後就按查詢送出。</a:t>
            </a:r>
          </a:p>
          <a:p>
            <a:pPr algn="l"/>
            <a:endParaRPr lang="zh-TW" altLang="en-US" dirty="0">
              <a:solidFill>
                <a:schemeClr val="tx1"/>
              </a:solidFill>
            </a:endParaRPr>
          </a:p>
        </p:txBody>
      </p:sp>
      <p:pic>
        <p:nvPicPr>
          <p:cNvPr id="5" name="圖片 4" descr="3.jpg"/>
          <p:cNvPicPr>
            <a:picLocks noChangeAspect="1"/>
          </p:cNvPicPr>
          <p:nvPr/>
        </p:nvPicPr>
        <p:blipFill>
          <a:blip r:embed="rId2" cstate="print"/>
          <a:stretch>
            <a:fillRect/>
          </a:stretch>
        </p:blipFill>
        <p:spPr>
          <a:xfrm>
            <a:off x="2181920" y="2500536"/>
            <a:ext cx="9111997" cy="7253064"/>
          </a:xfrm>
          <a:prstGeom prst="rect">
            <a:avLst/>
          </a:prstGeo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txBox="1">
            <a:spLocks noChangeArrowheads="1"/>
          </p:cNvSpPr>
          <p:nvPr/>
        </p:nvSpPr>
        <p:spPr bwMode="auto">
          <a:xfrm>
            <a:off x="1029792" y="412304"/>
            <a:ext cx="10845800" cy="1393304"/>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TW"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rPr>
              <a:t>3.</a:t>
            </a:r>
            <a:r>
              <a:rPr kumimoji="0" lang="en-US" altLang="zh-TW" sz="8000" b="0" i="0" u="none" strike="noStrike" kern="0" cap="none" spc="0" normalizeH="0" baseline="0" noProof="0" dirty="0" smtClean="0">
                <a:ln>
                  <a:noFill/>
                </a:ln>
                <a:solidFill>
                  <a:schemeClr val="tx1"/>
                </a:solidFill>
                <a:effectLst/>
                <a:uLnTx/>
                <a:uFillTx/>
                <a:latin typeface="+mj-lt"/>
                <a:ea typeface="+mj-ea"/>
                <a:cs typeface="+mj-cs"/>
                <a:sym typeface="American Typewriter" charset="0"/>
              </a:rPr>
              <a:t> Proposed System</a:t>
            </a:r>
            <a:endParaRPr kumimoji="0" lang="zh-TW" altLang="en-US"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endParaRPr>
          </a:p>
        </p:txBody>
      </p:sp>
      <p:sp>
        <p:nvSpPr>
          <p:cNvPr id="12" name="內容版面配置區 11"/>
          <p:cNvSpPr>
            <a:spLocks noGrp="1"/>
          </p:cNvSpPr>
          <p:nvPr>
            <p:ph idx="1"/>
          </p:nvPr>
        </p:nvSpPr>
        <p:spPr>
          <a:xfrm>
            <a:off x="1079500" y="1708448"/>
            <a:ext cx="10845800" cy="7848872"/>
          </a:xfrm>
        </p:spPr>
        <p:txBody>
          <a:bodyPr/>
          <a:lstStyle/>
          <a:p>
            <a:pPr algn="l"/>
            <a:r>
              <a:rPr lang="en-US" altLang="zh-TW" dirty="0">
                <a:solidFill>
                  <a:schemeClr val="tx1"/>
                </a:solidFill>
              </a:rPr>
              <a:t>	</a:t>
            </a:r>
            <a:r>
              <a:rPr lang="en-US" altLang="zh-TW" dirty="0" smtClean="0">
                <a:solidFill>
                  <a:schemeClr val="tx1"/>
                </a:solidFill>
              </a:rPr>
              <a:t>4</a:t>
            </a:r>
            <a:r>
              <a:rPr lang="en-US" altLang="zh-TW" dirty="0">
                <a:solidFill>
                  <a:schemeClr val="tx1"/>
                </a:solidFill>
              </a:rPr>
              <a:t>.</a:t>
            </a:r>
            <a:r>
              <a:rPr lang="zh-TW" altLang="zh-TW" dirty="0">
                <a:solidFill>
                  <a:schemeClr val="tx1"/>
                </a:solidFill>
              </a:rPr>
              <a:t>問句送出之後，就會跳轉到回答答案的頁面呈現給使用者</a:t>
            </a:r>
            <a:r>
              <a:rPr lang="zh-TW" altLang="zh-TW" dirty="0" smtClean="0">
                <a:solidFill>
                  <a:schemeClr val="tx1"/>
                </a:solidFill>
              </a:rPr>
              <a:t>看</a:t>
            </a:r>
            <a:r>
              <a:rPr lang="zh-TW" altLang="en-US" dirty="0" smtClean="0">
                <a:solidFill>
                  <a:schemeClr val="tx1"/>
                </a:solidFill>
              </a:rPr>
              <a:t>。</a:t>
            </a:r>
            <a:endParaRPr lang="en-US" altLang="zh-TW" dirty="0" smtClean="0">
              <a:solidFill>
                <a:schemeClr val="tx1"/>
              </a:solidFill>
            </a:endParaRPr>
          </a:p>
          <a:p>
            <a:pPr algn="l"/>
            <a:endParaRPr lang="en-US" altLang="zh-TW" dirty="0" smtClean="0">
              <a:solidFill>
                <a:schemeClr val="tx1"/>
              </a:solidFill>
            </a:endParaRPr>
          </a:p>
          <a:p>
            <a:pPr algn="l"/>
            <a:endParaRPr lang="zh-TW" altLang="en-US" dirty="0">
              <a:solidFill>
                <a:schemeClr val="tx1"/>
              </a:solidFill>
            </a:endParaRPr>
          </a:p>
        </p:txBody>
      </p:sp>
      <p:pic>
        <p:nvPicPr>
          <p:cNvPr id="5" name="圖片 4" descr="4.jpg"/>
          <p:cNvPicPr>
            <a:picLocks noChangeAspect="1"/>
          </p:cNvPicPr>
          <p:nvPr/>
        </p:nvPicPr>
        <p:blipFill>
          <a:blip r:embed="rId2" cstate="print"/>
          <a:stretch>
            <a:fillRect/>
          </a:stretch>
        </p:blipFill>
        <p:spPr>
          <a:xfrm>
            <a:off x="1101800" y="3056856"/>
            <a:ext cx="10873207" cy="6476899"/>
          </a:xfrm>
          <a:prstGeom prst="rect">
            <a:avLst/>
          </a:prstGeom>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101800" y="268288"/>
            <a:ext cx="10845800" cy="1656184"/>
          </a:xfrm>
        </p:spPr>
        <p:txBody>
          <a:bodyPr/>
          <a:lstStyle/>
          <a:p>
            <a:pPr lvl="0"/>
            <a:r>
              <a:rPr lang="en-US" altLang="zh-TW" dirty="0" smtClean="0">
                <a:ea typeface="新細明體" charset="-120"/>
              </a:rPr>
              <a:t>3.</a:t>
            </a:r>
            <a:r>
              <a:rPr lang="en-US" altLang="zh-TW" dirty="0" smtClean="0"/>
              <a:t> Proposed </a:t>
            </a:r>
            <a:r>
              <a:rPr lang="en-US" altLang="zh-TW" dirty="0" smtClean="0"/>
              <a:t>System</a:t>
            </a:r>
            <a:endParaRPr lang="zh-TW" altLang="en-US" dirty="0"/>
          </a:p>
        </p:txBody>
      </p:sp>
      <p:sp>
        <p:nvSpPr>
          <p:cNvPr id="3" name="內容版面配置區 2"/>
          <p:cNvSpPr>
            <a:spLocks noGrp="1"/>
          </p:cNvSpPr>
          <p:nvPr>
            <p:ph idx="1"/>
          </p:nvPr>
        </p:nvSpPr>
        <p:spPr>
          <a:xfrm>
            <a:off x="957784" y="2428528"/>
            <a:ext cx="10845800" cy="4248472"/>
          </a:xfrm>
        </p:spPr>
        <p:txBody>
          <a:bodyPr/>
          <a:lstStyle/>
          <a:p>
            <a:pPr algn="l"/>
            <a:r>
              <a:rPr lang="en-US" altLang="zh-TW" dirty="0" smtClean="0">
                <a:solidFill>
                  <a:schemeClr val="tx1"/>
                </a:solidFill>
              </a:rPr>
              <a:t>3.5.2 Use case model</a:t>
            </a:r>
            <a:endParaRPr lang="zh-TW" altLang="en-US" dirty="0">
              <a:solidFill>
                <a:schemeClr val="tx1"/>
              </a:solidFill>
            </a:endParaRPr>
          </a:p>
        </p:txBody>
      </p:sp>
      <p:pic>
        <p:nvPicPr>
          <p:cNvPr id="1026" name="圖片 4" descr="描述: 未命名"/>
          <p:cNvPicPr>
            <a:picLocks noChangeAspect="1" noChangeArrowheads="1"/>
          </p:cNvPicPr>
          <p:nvPr/>
        </p:nvPicPr>
        <p:blipFill>
          <a:blip r:embed="rId2" cstate="print"/>
          <a:srcRect/>
          <a:stretch>
            <a:fillRect/>
          </a:stretch>
        </p:blipFill>
        <p:spPr bwMode="auto">
          <a:xfrm>
            <a:off x="7222480" y="2572544"/>
            <a:ext cx="3456384" cy="6446430"/>
          </a:xfrm>
          <a:prstGeom prst="rect">
            <a:avLst/>
          </a:prstGeom>
          <a:noFill/>
          <a:ln w="9525">
            <a:noFill/>
            <a:miter lim="800000"/>
            <a:headEnd/>
            <a:tailEnd/>
          </a:ln>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101800" y="0"/>
            <a:ext cx="10845800" cy="1636440"/>
          </a:xfrm>
        </p:spPr>
        <p:txBody>
          <a:bodyPr/>
          <a:lstStyle/>
          <a:p>
            <a:r>
              <a:rPr lang="en-US" altLang="zh-TW" dirty="0" smtClean="0">
                <a:ea typeface="新細明體" charset="-120"/>
              </a:rPr>
              <a:t>3.</a:t>
            </a:r>
            <a:r>
              <a:rPr lang="en-US" altLang="zh-TW" dirty="0" smtClean="0"/>
              <a:t> Proposed System</a:t>
            </a:r>
            <a:endParaRPr lang="zh-TW" altLang="en-US" dirty="0"/>
          </a:p>
        </p:txBody>
      </p:sp>
      <p:sp>
        <p:nvSpPr>
          <p:cNvPr id="3" name="內容版面配置區 2"/>
          <p:cNvSpPr>
            <a:spLocks noGrp="1"/>
          </p:cNvSpPr>
          <p:nvPr>
            <p:ph idx="1"/>
          </p:nvPr>
        </p:nvSpPr>
        <p:spPr>
          <a:xfrm>
            <a:off x="1029792" y="2212504"/>
            <a:ext cx="10845800" cy="6192688"/>
          </a:xfrm>
        </p:spPr>
        <p:txBody>
          <a:bodyPr/>
          <a:lstStyle/>
          <a:p>
            <a:pPr lvl="2" algn="l"/>
            <a:r>
              <a:rPr lang="x-none" altLang="zh-TW" sz="4400" dirty="0" smtClean="0">
                <a:solidFill>
                  <a:schemeClr val="tx1"/>
                </a:solidFill>
              </a:rPr>
              <a:t>3.5.3 	object </a:t>
            </a:r>
            <a:r>
              <a:rPr lang="x-none" altLang="zh-TW" sz="4400" dirty="0" smtClean="0">
                <a:solidFill>
                  <a:schemeClr val="tx1"/>
                </a:solidFill>
              </a:rPr>
              <a:t>model</a:t>
            </a:r>
            <a:endParaRPr lang="en-US" altLang="zh-TW" sz="4400" b="1" dirty="0" smtClean="0">
              <a:solidFill>
                <a:schemeClr val="tx1"/>
              </a:solidFill>
            </a:endParaRPr>
          </a:p>
          <a:p>
            <a:pPr lvl="2" algn="l"/>
            <a:r>
              <a:rPr lang="en-US" altLang="zh-TW" sz="4400" b="1" dirty="0" smtClean="0">
                <a:solidFill>
                  <a:schemeClr val="tx1"/>
                </a:solidFill>
              </a:rPr>
              <a:t>	</a:t>
            </a:r>
            <a:r>
              <a:rPr lang="x-none" altLang="zh-TW" sz="4400" dirty="0" smtClean="0">
                <a:solidFill>
                  <a:schemeClr val="tx1"/>
                </a:solidFill>
              </a:rPr>
              <a:t>3.5.3.1 </a:t>
            </a:r>
            <a:r>
              <a:rPr lang="x-none" altLang="zh-TW" sz="4400" dirty="0" smtClean="0">
                <a:solidFill>
                  <a:schemeClr val="tx1"/>
                </a:solidFill>
              </a:rPr>
              <a:t>Data </a:t>
            </a:r>
            <a:r>
              <a:rPr lang="x-none" altLang="zh-TW" sz="4400" dirty="0" smtClean="0">
                <a:solidFill>
                  <a:schemeClr val="tx1"/>
                </a:solidFill>
              </a:rPr>
              <a:t>dictionary</a:t>
            </a:r>
            <a:endParaRPr lang="en-US" altLang="zh-TW" sz="4400" dirty="0" smtClean="0">
              <a:solidFill>
                <a:schemeClr val="tx1"/>
              </a:solidFill>
            </a:endParaRPr>
          </a:p>
          <a:p>
            <a:pPr lvl="2" algn="l"/>
            <a:endParaRPr lang="en-US" altLang="zh-TW" sz="4400" dirty="0" smtClean="0">
              <a:solidFill>
                <a:schemeClr val="tx1"/>
              </a:solidFill>
            </a:endParaRPr>
          </a:p>
          <a:p>
            <a:pPr lvl="2" algn="l"/>
            <a:r>
              <a:rPr lang="en-US" altLang="zh-TW" sz="4400" dirty="0" smtClean="0">
                <a:solidFill>
                  <a:schemeClr val="tx1"/>
                </a:solidFill>
              </a:rPr>
              <a:t>	</a:t>
            </a:r>
            <a:r>
              <a:rPr lang="en-US" altLang="zh-TW" sz="4400" dirty="0" smtClean="0">
                <a:solidFill>
                  <a:schemeClr val="tx1"/>
                </a:solidFill>
              </a:rPr>
              <a:t>			</a:t>
            </a:r>
            <a:r>
              <a:rPr lang="zh-TW" altLang="en-US" sz="4400" dirty="0" smtClean="0">
                <a:solidFill>
                  <a:schemeClr val="tx1"/>
                </a:solidFill>
              </a:rPr>
              <a:t>欄位</a:t>
            </a:r>
            <a:r>
              <a:rPr lang="en-US" altLang="zh-TW" sz="4400" dirty="0" smtClean="0">
                <a:solidFill>
                  <a:schemeClr val="tx1"/>
                </a:solidFill>
              </a:rPr>
              <a:t>		</a:t>
            </a:r>
            <a:r>
              <a:rPr lang="zh-TW" altLang="en-US" sz="4400" dirty="0" smtClean="0">
                <a:solidFill>
                  <a:schemeClr val="tx1"/>
                </a:solidFill>
              </a:rPr>
              <a:t>型態</a:t>
            </a:r>
            <a:endParaRPr lang="en-US" altLang="zh-TW" sz="4400" dirty="0" smtClean="0">
              <a:solidFill>
                <a:schemeClr val="tx1"/>
              </a:solidFill>
            </a:endParaRPr>
          </a:p>
          <a:p>
            <a:pPr lvl="2" algn="l"/>
            <a:endParaRPr lang="zh-TW" altLang="zh-TW" sz="4400" b="1" dirty="0" smtClean="0">
              <a:solidFill>
                <a:schemeClr val="tx1"/>
              </a:solidFill>
            </a:endParaRPr>
          </a:p>
          <a:p>
            <a:pPr lvl="3"/>
            <a:r>
              <a:rPr lang="en-US" altLang="zh-TW" sz="4400" dirty="0" smtClean="0">
                <a:solidFill>
                  <a:schemeClr val="tx1"/>
                </a:solidFill>
              </a:rPr>
              <a:t>Question</a:t>
            </a:r>
            <a:r>
              <a:rPr lang="zh-TW" altLang="en-US" sz="4400" b="1" dirty="0" smtClean="0">
                <a:solidFill>
                  <a:schemeClr val="tx1"/>
                </a:solidFill>
              </a:rPr>
              <a:t>       </a:t>
            </a:r>
            <a:r>
              <a:rPr lang="en-US" altLang="zh-TW" sz="4400" dirty="0" smtClean="0">
                <a:solidFill>
                  <a:schemeClr val="tx1"/>
                </a:solidFill>
              </a:rPr>
              <a:t>String</a:t>
            </a:r>
            <a:endParaRPr lang="zh-TW" altLang="zh-TW" sz="4400" b="1" dirty="0" smtClean="0">
              <a:solidFill>
                <a:schemeClr val="tx1"/>
              </a:solidFill>
            </a:endParaRPr>
          </a:p>
          <a:p>
            <a:pPr algn="l"/>
            <a:endParaRPr lang="en-US" altLang="zh-TW" dirty="0" smtClean="0">
              <a:solidFill>
                <a:schemeClr val="tx1"/>
              </a:solidFill>
            </a:endParaRPr>
          </a:p>
          <a:p>
            <a:pPr lvl="3"/>
            <a:r>
              <a:rPr lang="en-US" altLang="zh-TW" sz="4400" dirty="0" smtClean="0">
                <a:solidFill>
                  <a:schemeClr val="tx1"/>
                </a:solidFill>
              </a:rPr>
              <a:t>Answer</a:t>
            </a:r>
            <a:r>
              <a:rPr lang="en-US" altLang="zh-TW" sz="4400" b="1" dirty="0" smtClean="0">
                <a:solidFill>
                  <a:schemeClr val="tx1"/>
                </a:solidFill>
              </a:rPr>
              <a:t>	</a:t>
            </a:r>
            <a:r>
              <a:rPr lang="en-US" altLang="zh-TW" sz="4400" dirty="0" smtClean="0">
                <a:solidFill>
                  <a:schemeClr val="tx1"/>
                </a:solidFill>
              </a:rPr>
              <a:t>String</a:t>
            </a:r>
            <a:endParaRPr lang="zh-TW" altLang="zh-TW" sz="4400" b="1" dirty="0" smtClean="0">
              <a:solidFill>
                <a:schemeClr val="tx1"/>
              </a:solidFill>
            </a:endParaRPr>
          </a:p>
          <a:p>
            <a:pPr algn="l"/>
            <a:endParaRPr lang="zh-TW" altLang="en-US" dirty="0">
              <a:solidFill>
                <a:schemeClr val="tx1"/>
              </a:solidFill>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69752" y="196280"/>
            <a:ext cx="10845800" cy="1584176"/>
          </a:xfrm>
        </p:spPr>
        <p:txBody>
          <a:bodyPr/>
          <a:lstStyle/>
          <a:p>
            <a:r>
              <a:rPr lang="en-US" altLang="zh-TW" dirty="0" smtClean="0">
                <a:ea typeface="新細明體" charset="-120"/>
              </a:rPr>
              <a:t>3.</a:t>
            </a:r>
            <a:r>
              <a:rPr lang="en-US" altLang="zh-TW" dirty="0" smtClean="0"/>
              <a:t> Proposed System</a:t>
            </a:r>
            <a:endParaRPr lang="zh-TW" altLang="en-US" dirty="0"/>
          </a:p>
        </p:txBody>
      </p:sp>
      <p:sp>
        <p:nvSpPr>
          <p:cNvPr id="3" name="內容版面配置區 2"/>
          <p:cNvSpPr>
            <a:spLocks noGrp="1"/>
          </p:cNvSpPr>
          <p:nvPr>
            <p:ph idx="1"/>
          </p:nvPr>
        </p:nvSpPr>
        <p:spPr>
          <a:xfrm>
            <a:off x="1029792" y="1996480"/>
            <a:ext cx="10845800" cy="5832648"/>
          </a:xfrm>
        </p:spPr>
        <p:txBody>
          <a:bodyPr/>
          <a:lstStyle/>
          <a:p>
            <a:pPr lvl="4" algn="l"/>
            <a:r>
              <a:rPr lang="en-US" altLang="zh-TW" sz="4400" dirty="0" smtClean="0">
                <a:solidFill>
                  <a:schemeClr val="tx1"/>
                </a:solidFill>
              </a:rPr>
              <a:t>	</a:t>
            </a:r>
            <a:r>
              <a:rPr lang="x-none" altLang="zh-TW" sz="4400" dirty="0" smtClean="0">
                <a:solidFill>
                  <a:schemeClr val="tx1"/>
                </a:solidFill>
              </a:rPr>
              <a:t>3.5.3.1 </a:t>
            </a:r>
            <a:r>
              <a:rPr lang="x-none" altLang="zh-TW" sz="4400" dirty="0" smtClean="0">
                <a:solidFill>
                  <a:schemeClr val="tx1"/>
                </a:solidFill>
              </a:rPr>
              <a:t>Class diagrams</a:t>
            </a:r>
            <a:endParaRPr lang="zh-TW" altLang="zh-TW" sz="4400" b="1" dirty="0" smtClean="0">
              <a:solidFill>
                <a:schemeClr val="tx1"/>
              </a:solidFill>
            </a:endParaRPr>
          </a:p>
          <a:p>
            <a:endParaRPr lang="zh-TW" altLang="en-US" dirty="0">
              <a:solidFill>
                <a:schemeClr val="tx1"/>
              </a:solidFill>
            </a:endParaRPr>
          </a:p>
        </p:txBody>
      </p:sp>
      <p:pic>
        <p:nvPicPr>
          <p:cNvPr id="2050" name="圖片 5"/>
          <p:cNvPicPr>
            <a:picLocks noChangeAspect="1" noChangeArrowheads="1"/>
          </p:cNvPicPr>
          <p:nvPr/>
        </p:nvPicPr>
        <p:blipFill>
          <a:blip r:embed="rId2" cstate="print"/>
          <a:srcRect/>
          <a:stretch>
            <a:fillRect/>
          </a:stretch>
        </p:blipFill>
        <p:spPr bwMode="auto">
          <a:xfrm>
            <a:off x="3694088" y="2932584"/>
            <a:ext cx="7632848" cy="6503076"/>
          </a:xfrm>
          <a:prstGeom prst="rect">
            <a:avLst/>
          </a:prstGeom>
          <a:noFill/>
          <a:ln w="9525">
            <a:noFill/>
            <a:miter lim="800000"/>
            <a:headEnd/>
            <a:tailEnd/>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57784" y="268288"/>
            <a:ext cx="10845800" cy="1512168"/>
          </a:xfrm>
        </p:spPr>
        <p:txBody>
          <a:bodyPr/>
          <a:lstStyle/>
          <a:p>
            <a:r>
              <a:rPr lang="en-US" altLang="zh-TW" dirty="0" smtClean="0">
                <a:ea typeface="新細明體" charset="-120"/>
              </a:rPr>
              <a:t>3.</a:t>
            </a:r>
            <a:r>
              <a:rPr lang="en-US" altLang="zh-TW" dirty="0" smtClean="0"/>
              <a:t> Proposed System</a:t>
            </a:r>
            <a:endParaRPr lang="zh-TW" altLang="en-US" dirty="0"/>
          </a:p>
        </p:txBody>
      </p:sp>
      <p:sp>
        <p:nvSpPr>
          <p:cNvPr id="3" name="內容版面配置區 2"/>
          <p:cNvSpPr>
            <a:spLocks noGrp="1"/>
          </p:cNvSpPr>
          <p:nvPr>
            <p:ph idx="1"/>
          </p:nvPr>
        </p:nvSpPr>
        <p:spPr>
          <a:xfrm>
            <a:off x="1173808" y="1852464"/>
            <a:ext cx="10845800" cy="1379538"/>
          </a:xfrm>
        </p:spPr>
        <p:txBody>
          <a:bodyPr/>
          <a:lstStyle/>
          <a:p>
            <a:pPr lvl="2" algn="l"/>
            <a:r>
              <a:rPr lang="x-none" altLang="zh-TW" sz="4400" dirty="0" smtClean="0">
                <a:solidFill>
                  <a:schemeClr val="tx1"/>
                </a:solidFill>
              </a:rPr>
              <a:t>3.5.4 Dynamic models</a:t>
            </a:r>
            <a:endParaRPr lang="zh-TW" altLang="zh-TW" sz="4400" b="1" dirty="0" smtClean="0">
              <a:solidFill>
                <a:schemeClr val="tx1"/>
              </a:solidFill>
            </a:endParaRPr>
          </a:p>
          <a:p>
            <a:endParaRPr lang="zh-TW" altLang="en-US" dirty="0"/>
          </a:p>
        </p:txBody>
      </p:sp>
      <p:pic>
        <p:nvPicPr>
          <p:cNvPr id="3074" name="圖片 6"/>
          <p:cNvPicPr>
            <a:picLocks noChangeAspect="1" noChangeArrowheads="1"/>
          </p:cNvPicPr>
          <p:nvPr/>
        </p:nvPicPr>
        <p:blipFill>
          <a:blip r:embed="rId2" cstate="print"/>
          <a:srcRect/>
          <a:stretch>
            <a:fillRect/>
          </a:stretch>
        </p:blipFill>
        <p:spPr bwMode="auto">
          <a:xfrm>
            <a:off x="1461840" y="4012704"/>
            <a:ext cx="9973108" cy="1800200"/>
          </a:xfrm>
          <a:prstGeom prst="rect">
            <a:avLst/>
          </a:prstGeom>
          <a:noFill/>
          <a:ln w="9525">
            <a:noFill/>
            <a:miter lim="800000"/>
            <a:headEnd/>
            <a:tailEnd/>
          </a:ln>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a:xfrm>
            <a:off x="1079500" y="266700"/>
            <a:ext cx="10845800" cy="1282700"/>
          </a:xfrm>
          <a:ln/>
        </p:spPr>
        <p:txBody>
          <a:bodyPr/>
          <a:lstStyle/>
          <a:p>
            <a:r>
              <a:rPr lang="en-US" altLang="zh-TW" dirty="0">
                <a:ea typeface="新細明體" charset="-120"/>
              </a:rPr>
              <a:t>1</a:t>
            </a:r>
            <a:r>
              <a:rPr lang="en-US" altLang="zh-TW" dirty="0" smtClean="0">
                <a:ea typeface="新細明體" charset="-120"/>
              </a:rPr>
              <a:t>.</a:t>
            </a:r>
            <a:r>
              <a:rPr lang="en-US" altLang="zh-TW" dirty="0" smtClean="0"/>
              <a:t> Introduce</a:t>
            </a:r>
            <a:endParaRPr lang="zh-TW" altLang="en-US" dirty="0">
              <a:ea typeface="新細明體" charset="-120"/>
            </a:endParaRPr>
          </a:p>
        </p:txBody>
      </p:sp>
      <p:sp>
        <p:nvSpPr>
          <p:cNvPr id="16386" name="Rectangle 2"/>
          <p:cNvSpPr>
            <a:spLocks noGrp="1" noChangeArrowheads="1"/>
          </p:cNvSpPr>
          <p:nvPr>
            <p:ph type="body" idx="1"/>
          </p:nvPr>
        </p:nvSpPr>
        <p:spPr>
          <a:xfrm>
            <a:off x="1079500" y="1773238"/>
            <a:ext cx="10845800" cy="6096000"/>
          </a:xfrm>
          <a:ln/>
        </p:spPr>
        <p:txBody>
          <a:bodyPr/>
          <a:lstStyle/>
          <a:p>
            <a:pPr algn="l"/>
            <a:r>
              <a:rPr lang="zh-TW" altLang="en-US" dirty="0">
                <a:solidFill>
                  <a:schemeClr val="tx1"/>
                </a:solidFill>
                <a:latin typeface="+mn-ea"/>
                <a:sym typeface="Apple LiGothic Medium" charset="0"/>
              </a:rPr>
              <a:t>本問答系統是將答題範圍限定在人造物的基礎上設計的，我們對於人造物的定義就是</a:t>
            </a:r>
            <a:r>
              <a:rPr lang="en-US" altLang="zh-TW" dirty="0">
                <a:solidFill>
                  <a:schemeClr val="tx1"/>
                </a:solidFill>
                <a:latin typeface="+mn-ea"/>
                <a:sym typeface="Apple LiGothic Medium" charset="0"/>
              </a:rPr>
              <a:t>『</a:t>
            </a:r>
            <a:r>
              <a:rPr lang="zh-TW" altLang="en-US" dirty="0">
                <a:solidFill>
                  <a:schemeClr val="tx1"/>
                </a:solidFill>
                <a:latin typeface="+mn-ea"/>
                <a:sym typeface="Apple LiGothic Medium" charset="0"/>
              </a:rPr>
              <a:t>因人為而生成</a:t>
            </a:r>
            <a:r>
              <a:rPr lang="en-US" altLang="zh-TW" dirty="0">
                <a:solidFill>
                  <a:schemeClr val="tx1"/>
                </a:solidFill>
                <a:latin typeface="+mn-ea"/>
                <a:sym typeface="Apple LiGothic Medium" charset="0"/>
              </a:rPr>
              <a:t>』  </a:t>
            </a:r>
            <a:r>
              <a:rPr lang="zh-TW" altLang="en-US" dirty="0">
                <a:solidFill>
                  <a:schemeClr val="tx1"/>
                </a:solidFill>
                <a:latin typeface="+mn-ea"/>
                <a:sym typeface="Apple LiGothic Medium" charset="0"/>
              </a:rPr>
              <a:t>的物品，例如電影、圖畫等等</a:t>
            </a:r>
            <a:r>
              <a:rPr lang="en-US" altLang="zh-TW" dirty="0">
                <a:solidFill>
                  <a:schemeClr val="tx1"/>
                </a:solidFill>
                <a:latin typeface="+mn-ea"/>
                <a:sym typeface="Apple LiGothic Medium" charset="0"/>
              </a:rPr>
              <a:t>...</a:t>
            </a:r>
            <a:r>
              <a:rPr lang="zh-TW" altLang="en-US" dirty="0">
                <a:solidFill>
                  <a:schemeClr val="tx1"/>
                </a:solidFill>
                <a:latin typeface="+mn-ea"/>
                <a:sym typeface="Apple LiGothic Medium" charset="0"/>
              </a:rPr>
              <a:t>。</a:t>
            </a:r>
          </a:p>
          <a:p>
            <a:pPr algn="l"/>
            <a:endParaRPr lang="zh-TW" altLang="en-US" dirty="0">
              <a:solidFill>
                <a:schemeClr val="tx1"/>
              </a:solidFill>
              <a:latin typeface="+mn-ea"/>
              <a:sym typeface="Apple LiGothic Medium" charset="0"/>
            </a:endParaRPr>
          </a:p>
          <a:p>
            <a:pPr algn="l"/>
            <a:r>
              <a:rPr lang="zh-TW" altLang="en-US" dirty="0">
                <a:solidFill>
                  <a:schemeClr val="tx1"/>
                </a:solidFill>
                <a:latin typeface="+mn-ea"/>
                <a:sym typeface="Apple LiGothic Medium" charset="0"/>
              </a:rPr>
              <a:t>而本系統所限定的人造物分類分別是－電影、電視、音樂、書籍這四大類型，使用者只需要在系統中輸入他想要問的問題，就能夠得到他想知道的答案。</a:t>
            </a:r>
          </a:p>
          <a:p>
            <a:endParaRPr lang="zh-TW" altLang="en-US" sz="3600" dirty="0">
              <a:latin typeface="Apple LiGothic Medium" charset="0"/>
              <a:ea typeface="新細明體" charset="-120"/>
              <a:sym typeface="Apple LiGothic Medium" charset="0"/>
            </a:endParaRPr>
          </a:p>
          <a:p>
            <a:endParaRPr lang="en-US" altLang="zh-TW" sz="3600" dirty="0">
              <a:latin typeface="Apple LiGothic Medium" charset="0"/>
              <a:ea typeface="新細明體" charset="-120"/>
              <a:sym typeface="Apple LiGothic Medium"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a:xfrm>
            <a:off x="1029792" y="0"/>
            <a:ext cx="10845800" cy="1852464"/>
          </a:xfrm>
        </p:spPr>
        <p:txBody>
          <a:bodyPr/>
          <a:lstStyle/>
          <a:p>
            <a:r>
              <a:rPr lang="en-US" altLang="zh-TW" dirty="0" smtClean="0"/>
              <a:t>2. Current System</a:t>
            </a:r>
            <a:endParaRPr lang="zh-TW" altLang="en-US" dirty="0"/>
          </a:p>
        </p:txBody>
      </p:sp>
      <p:sp>
        <p:nvSpPr>
          <p:cNvPr id="13" name="內容版面配置區 12"/>
          <p:cNvSpPr>
            <a:spLocks noGrp="1"/>
          </p:cNvSpPr>
          <p:nvPr>
            <p:ph idx="1"/>
          </p:nvPr>
        </p:nvSpPr>
        <p:spPr>
          <a:xfrm>
            <a:off x="885776" y="3004592"/>
            <a:ext cx="11521280" cy="2448272"/>
          </a:xfrm>
        </p:spPr>
        <p:txBody>
          <a:bodyPr/>
          <a:lstStyle/>
          <a:p>
            <a:pPr algn="l"/>
            <a:r>
              <a:rPr lang="zh-TW" altLang="zh-TW" dirty="0" smtClean="0">
                <a:solidFill>
                  <a:schemeClr val="tx1"/>
                </a:solidFill>
              </a:rPr>
              <a:t>本系統目前的版本為第一版，釋出時間為為</a:t>
            </a:r>
            <a:r>
              <a:rPr lang="en-US" altLang="zh-TW" dirty="0" smtClean="0">
                <a:solidFill>
                  <a:schemeClr val="tx1"/>
                </a:solidFill>
              </a:rPr>
              <a:t>2011</a:t>
            </a:r>
            <a:r>
              <a:rPr lang="zh-TW" altLang="zh-TW" dirty="0" smtClean="0">
                <a:solidFill>
                  <a:schemeClr val="tx1"/>
                </a:solidFill>
              </a:rPr>
              <a:t>年</a:t>
            </a:r>
            <a:r>
              <a:rPr lang="en-US" altLang="zh-TW" dirty="0" smtClean="0">
                <a:solidFill>
                  <a:schemeClr val="tx1"/>
                </a:solidFill>
              </a:rPr>
              <a:t>12</a:t>
            </a:r>
            <a:r>
              <a:rPr lang="zh-TW" altLang="zh-TW" dirty="0" smtClean="0">
                <a:solidFill>
                  <a:schemeClr val="tx1"/>
                </a:solidFill>
              </a:rPr>
              <a:t>月。</a:t>
            </a:r>
            <a:endParaRPr lang="zh-TW" altLang="en-US" dirty="0">
              <a:solidFill>
                <a:schemeClr val="tx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Grp="1" noChangeArrowheads="1"/>
          </p:cNvSpPr>
          <p:nvPr>
            <p:ph type="title"/>
          </p:nvPr>
        </p:nvSpPr>
        <p:spPr>
          <a:xfrm>
            <a:off x="1029792" y="412304"/>
            <a:ext cx="10845800" cy="1393304"/>
          </a:xfrm>
          <a:ln/>
        </p:spPr>
        <p:txBody>
          <a:bodyPr/>
          <a:lstStyle/>
          <a:p>
            <a:r>
              <a:rPr lang="en-US" altLang="zh-TW" dirty="0">
                <a:ea typeface="新細明體" charset="-120"/>
              </a:rPr>
              <a:t>3</a:t>
            </a:r>
            <a:r>
              <a:rPr lang="en-US" altLang="zh-TW" dirty="0" smtClean="0">
                <a:ea typeface="新細明體" charset="-120"/>
              </a:rPr>
              <a:t>.</a:t>
            </a:r>
            <a:r>
              <a:rPr lang="en-US" altLang="zh-TW" dirty="0" smtClean="0"/>
              <a:t> Proposed System</a:t>
            </a:r>
            <a:endParaRPr lang="zh-TW" altLang="en-US" dirty="0">
              <a:ea typeface="新細明體" charset="-120"/>
            </a:endParaRPr>
          </a:p>
        </p:txBody>
      </p:sp>
      <p:sp>
        <p:nvSpPr>
          <p:cNvPr id="6" name="內容版面配置區 5"/>
          <p:cNvSpPr>
            <a:spLocks noGrp="1"/>
          </p:cNvSpPr>
          <p:nvPr>
            <p:ph idx="1"/>
          </p:nvPr>
        </p:nvSpPr>
        <p:spPr>
          <a:xfrm>
            <a:off x="1029792" y="1996480"/>
            <a:ext cx="10845800" cy="7200800"/>
          </a:xfrm>
        </p:spPr>
        <p:txBody>
          <a:bodyPr/>
          <a:lstStyle/>
          <a:p>
            <a:pPr algn="l"/>
            <a:r>
              <a:rPr lang="en-US" altLang="zh-TW" dirty="0">
                <a:solidFill>
                  <a:schemeClr val="tx1"/>
                </a:solidFill>
              </a:rPr>
              <a:t>3.1 Overview</a:t>
            </a:r>
            <a:endParaRPr lang="zh-TW" altLang="zh-TW" dirty="0">
              <a:solidFill>
                <a:schemeClr val="tx1"/>
              </a:solidFill>
            </a:endParaRPr>
          </a:p>
          <a:p>
            <a:pPr algn="l"/>
            <a:r>
              <a:rPr lang="en-US" altLang="zh-TW" dirty="0">
                <a:solidFill>
                  <a:schemeClr val="tx1"/>
                </a:solidFill>
              </a:rPr>
              <a:t>	</a:t>
            </a:r>
            <a:r>
              <a:rPr lang="zh-TW" altLang="zh-TW" dirty="0">
                <a:solidFill>
                  <a:schemeClr val="tx1"/>
                </a:solidFill>
              </a:rPr>
              <a:t>本軟體開發的目的在於找出使用者所問之問句最有可能的四大類型人造物的答案</a:t>
            </a:r>
            <a:r>
              <a:rPr lang="zh-TW" altLang="zh-TW" dirty="0" smtClean="0">
                <a:solidFill>
                  <a:schemeClr val="tx1"/>
                </a:solidFill>
              </a:rPr>
              <a:t>。</a:t>
            </a:r>
            <a:endParaRPr lang="en-US" altLang="zh-TW" dirty="0" smtClean="0">
              <a:solidFill>
                <a:schemeClr val="tx1"/>
              </a:solidFill>
            </a:endParaRPr>
          </a:p>
          <a:p>
            <a:pPr algn="l"/>
            <a:endParaRPr lang="zh-TW" altLang="zh-TW" dirty="0">
              <a:solidFill>
                <a:schemeClr val="tx1"/>
              </a:solidFill>
            </a:endParaRPr>
          </a:p>
          <a:p>
            <a:pPr algn="l"/>
            <a:r>
              <a:rPr lang="en-US" altLang="zh-TW" dirty="0">
                <a:solidFill>
                  <a:schemeClr val="tx1"/>
                </a:solidFill>
              </a:rPr>
              <a:t>3.2 Functional Requirements</a:t>
            </a:r>
            <a:endParaRPr lang="zh-TW" altLang="zh-TW" dirty="0">
              <a:solidFill>
                <a:schemeClr val="tx1"/>
              </a:solidFill>
            </a:endParaRPr>
          </a:p>
          <a:p>
            <a:pPr algn="l"/>
            <a:r>
              <a:rPr lang="en-US" altLang="zh-TW" dirty="0" smtClean="0">
                <a:solidFill>
                  <a:schemeClr val="tx1"/>
                </a:solidFill>
              </a:rPr>
              <a:t>	</a:t>
            </a:r>
            <a:r>
              <a:rPr lang="zh-TW" altLang="zh-TW" dirty="0" smtClean="0">
                <a:solidFill>
                  <a:schemeClr val="tx1"/>
                </a:solidFill>
              </a:rPr>
              <a:t>本</a:t>
            </a:r>
            <a:r>
              <a:rPr lang="zh-TW" altLang="zh-TW" dirty="0">
                <a:solidFill>
                  <a:schemeClr val="tx1"/>
                </a:solidFill>
              </a:rPr>
              <a:t>系統有下列功能：</a:t>
            </a:r>
          </a:p>
          <a:p>
            <a:pPr lvl="0" algn="l"/>
            <a:r>
              <a:rPr lang="en-US" altLang="zh-TW" dirty="0" smtClean="0">
                <a:solidFill>
                  <a:schemeClr val="tx1"/>
                </a:solidFill>
              </a:rPr>
              <a:t>	</a:t>
            </a:r>
            <a:r>
              <a:rPr lang="zh-TW" altLang="zh-TW" dirty="0" smtClean="0">
                <a:solidFill>
                  <a:schemeClr val="tx1"/>
                </a:solidFill>
              </a:rPr>
              <a:t>使用者</a:t>
            </a:r>
            <a:r>
              <a:rPr lang="zh-TW" altLang="zh-TW" dirty="0">
                <a:solidFill>
                  <a:schemeClr val="tx1"/>
                </a:solidFill>
              </a:rPr>
              <a:t>輸入完問句之後，可以依照想搜尋的類型勾選右列欄位</a:t>
            </a:r>
            <a:r>
              <a:rPr lang="en-US" altLang="zh-TW" dirty="0">
                <a:solidFill>
                  <a:schemeClr val="tx1"/>
                </a:solidFill>
              </a:rPr>
              <a:t>(</a:t>
            </a:r>
            <a:r>
              <a:rPr lang="zh-TW" altLang="zh-TW" dirty="0">
                <a:solidFill>
                  <a:schemeClr val="tx1"/>
                </a:solidFill>
              </a:rPr>
              <a:t>預設四大類都搜尋</a:t>
            </a:r>
            <a:r>
              <a:rPr lang="en-US" altLang="zh-TW" dirty="0">
                <a:solidFill>
                  <a:schemeClr val="tx1"/>
                </a:solidFill>
              </a:rPr>
              <a:t>)</a:t>
            </a:r>
            <a:r>
              <a:rPr lang="zh-TW" altLang="zh-TW" dirty="0" smtClean="0">
                <a:solidFill>
                  <a:schemeClr val="tx1"/>
                </a:solidFill>
              </a:rPr>
              <a:t>。</a:t>
            </a:r>
            <a:endParaRPr lang="zh-TW" altLang="zh-TW" dirty="0">
              <a:solidFill>
                <a:schemeClr val="tx1"/>
              </a:solidFill>
            </a:endParaRPr>
          </a:p>
          <a:p>
            <a:pPr lvl="0" algn="l"/>
            <a:r>
              <a:rPr lang="en-US" altLang="zh-TW" dirty="0" smtClean="0">
                <a:solidFill>
                  <a:schemeClr val="tx1"/>
                </a:solidFill>
              </a:rPr>
              <a:t>	</a:t>
            </a:r>
            <a:r>
              <a:rPr lang="zh-TW" altLang="zh-TW" dirty="0" smtClean="0">
                <a:solidFill>
                  <a:schemeClr val="tx1"/>
                </a:solidFill>
              </a:rPr>
              <a:t>答案</a:t>
            </a:r>
            <a:r>
              <a:rPr lang="zh-TW" altLang="zh-TW" dirty="0">
                <a:solidFill>
                  <a:schemeClr val="tx1"/>
                </a:solidFill>
              </a:rPr>
              <a:t>頁面出現後，會將輸入的問句顯示出來，如果有輸入錯或是想找輸入其他問句，可以點選 </a:t>
            </a:r>
            <a:r>
              <a:rPr lang="zh-TW" altLang="zh-TW" u="sng" dirty="0">
                <a:solidFill>
                  <a:schemeClr val="tx1"/>
                </a:solidFill>
              </a:rPr>
              <a:t>搜尋其他</a:t>
            </a:r>
            <a:r>
              <a:rPr lang="zh-TW" altLang="zh-TW" dirty="0">
                <a:solidFill>
                  <a:schemeClr val="tx1"/>
                </a:solidFill>
              </a:rPr>
              <a:t> 回到問句輸入頁面重新輸入。</a:t>
            </a:r>
          </a:p>
          <a:p>
            <a:endParaRPr lang="zh-TW" altLang="en-US" dirty="0"/>
          </a:p>
        </p:txBody>
      </p:sp>
    </p:spTree>
  </p:cSld>
  <p:clrMapOvr>
    <a:masterClrMapping/>
  </p:clrMapOvr>
  <p:transition spd="med">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txBox="1">
            <a:spLocks noChangeArrowheads="1"/>
          </p:cNvSpPr>
          <p:nvPr/>
        </p:nvSpPr>
        <p:spPr bwMode="auto">
          <a:xfrm>
            <a:off x="1029792" y="412304"/>
            <a:ext cx="10845800" cy="1393304"/>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TW"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rPr>
              <a:t>3.</a:t>
            </a:r>
            <a:r>
              <a:rPr kumimoji="0" lang="en-US" altLang="zh-TW" sz="8000" b="0" i="0" u="none" strike="noStrike" kern="0" cap="none" spc="0" normalizeH="0" baseline="0" noProof="0" dirty="0" smtClean="0">
                <a:ln>
                  <a:noFill/>
                </a:ln>
                <a:solidFill>
                  <a:schemeClr val="tx1"/>
                </a:solidFill>
                <a:effectLst/>
                <a:uLnTx/>
                <a:uFillTx/>
                <a:latin typeface="+mj-lt"/>
                <a:ea typeface="+mj-ea"/>
                <a:cs typeface="+mj-cs"/>
                <a:sym typeface="American Typewriter" charset="0"/>
              </a:rPr>
              <a:t> Proposed System</a:t>
            </a:r>
            <a:endParaRPr kumimoji="0" lang="zh-TW" altLang="en-US"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endParaRPr>
          </a:p>
        </p:txBody>
      </p:sp>
      <p:sp>
        <p:nvSpPr>
          <p:cNvPr id="8" name="內容版面配置區 7"/>
          <p:cNvSpPr>
            <a:spLocks noGrp="1"/>
          </p:cNvSpPr>
          <p:nvPr>
            <p:ph idx="1"/>
          </p:nvPr>
        </p:nvSpPr>
        <p:spPr>
          <a:xfrm>
            <a:off x="1079500" y="1852464"/>
            <a:ext cx="10845800" cy="7488832"/>
          </a:xfrm>
        </p:spPr>
        <p:txBody>
          <a:bodyPr/>
          <a:lstStyle/>
          <a:p>
            <a:pPr algn="l"/>
            <a:r>
              <a:rPr lang="en-US" altLang="zh-TW" dirty="0">
                <a:solidFill>
                  <a:schemeClr val="tx1"/>
                </a:solidFill>
              </a:rPr>
              <a:t>3.3 Nonfunctional Requirements</a:t>
            </a:r>
            <a:endParaRPr lang="zh-TW" altLang="zh-TW" dirty="0">
              <a:solidFill>
                <a:schemeClr val="tx1"/>
              </a:solidFill>
            </a:endParaRPr>
          </a:p>
          <a:p>
            <a:pPr algn="l"/>
            <a:endParaRPr lang="en-US" altLang="zh-TW" dirty="0" smtClean="0">
              <a:solidFill>
                <a:schemeClr val="tx1"/>
              </a:solidFill>
            </a:endParaRPr>
          </a:p>
          <a:p>
            <a:pPr algn="l"/>
            <a:r>
              <a:rPr lang="en-US" altLang="zh-TW" dirty="0" smtClean="0">
                <a:solidFill>
                  <a:schemeClr val="tx1"/>
                </a:solidFill>
              </a:rPr>
              <a:t>3.3.1 </a:t>
            </a:r>
            <a:r>
              <a:rPr lang="en-US" altLang="zh-TW" dirty="0">
                <a:solidFill>
                  <a:schemeClr val="tx1"/>
                </a:solidFill>
              </a:rPr>
              <a:t>User interface and human factors</a:t>
            </a:r>
            <a:endParaRPr lang="zh-TW" altLang="zh-TW" dirty="0">
              <a:solidFill>
                <a:schemeClr val="tx1"/>
              </a:solidFill>
            </a:endParaRPr>
          </a:p>
          <a:p>
            <a:pPr algn="l"/>
            <a:r>
              <a:rPr lang="en-US" altLang="zh-TW" dirty="0" smtClean="0">
                <a:solidFill>
                  <a:schemeClr val="tx1"/>
                </a:solidFill>
              </a:rPr>
              <a:t>	</a:t>
            </a:r>
            <a:r>
              <a:rPr lang="zh-TW" altLang="zh-TW" dirty="0" smtClean="0">
                <a:solidFill>
                  <a:schemeClr val="tx1"/>
                </a:solidFill>
              </a:rPr>
              <a:t>本系統的</a:t>
            </a:r>
            <a:r>
              <a:rPr lang="zh-TW" altLang="zh-TW" dirty="0" smtClean="0">
                <a:solidFill>
                  <a:schemeClr val="tx1"/>
                </a:solidFill>
              </a:rPr>
              <a:t>使用者</a:t>
            </a:r>
            <a:r>
              <a:rPr lang="zh-TW" altLang="zh-TW" dirty="0" smtClean="0">
                <a:solidFill>
                  <a:schemeClr val="tx1"/>
                </a:solidFill>
              </a:rPr>
              <a:t>類型不限定任何特定族群</a:t>
            </a:r>
            <a:r>
              <a:rPr lang="zh-TW" altLang="zh-TW" dirty="0" smtClean="0">
                <a:solidFill>
                  <a:schemeClr val="tx1"/>
                </a:solidFill>
              </a:rPr>
              <a:t>，</a:t>
            </a:r>
            <a:r>
              <a:rPr lang="zh-TW" altLang="zh-TW" dirty="0" smtClean="0">
                <a:solidFill>
                  <a:schemeClr val="tx1"/>
                </a:solidFill>
              </a:rPr>
              <a:t>本</a:t>
            </a:r>
            <a:r>
              <a:rPr lang="zh-TW" altLang="zh-TW" dirty="0" smtClean="0">
                <a:solidFill>
                  <a:schemeClr val="tx1"/>
                </a:solidFill>
              </a:rPr>
              <a:t>系統</a:t>
            </a:r>
            <a:r>
              <a:rPr lang="zh-TW" altLang="zh-TW" dirty="0" smtClean="0">
                <a:solidFill>
                  <a:schemeClr val="tx1"/>
                </a:solidFill>
              </a:rPr>
              <a:t>會提示使用者輸入的語言限定為繁體</a:t>
            </a:r>
            <a:r>
              <a:rPr lang="zh-TW" altLang="zh-TW" dirty="0" smtClean="0">
                <a:solidFill>
                  <a:schemeClr val="tx1"/>
                </a:solidFill>
              </a:rPr>
              <a:t>中文</a:t>
            </a:r>
            <a:r>
              <a:rPr lang="zh-TW" altLang="en-US" dirty="0" smtClean="0">
                <a:solidFill>
                  <a:schemeClr val="tx1"/>
                </a:solidFill>
              </a:rPr>
              <a:t>，</a:t>
            </a:r>
            <a:r>
              <a:rPr lang="zh-TW" altLang="zh-TW" dirty="0" smtClean="0">
                <a:solidFill>
                  <a:schemeClr val="tx1"/>
                </a:solidFill>
              </a:rPr>
              <a:t>鍵盤與滑鼠做為輸入設備，輸出設備為</a:t>
            </a:r>
            <a:r>
              <a:rPr lang="zh-TW" altLang="zh-TW" dirty="0" smtClean="0">
                <a:solidFill>
                  <a:schemeClr val="tx1"/>
                </a:solidFill>
              </a:rPr>
              <a:t>螢幕</a:t>
            </a:r>
            <a:endParaRPr lang="en-US" altLang="zh-TW" dirty="0" smtClean="0">
              <a:solidFill>
                <a:schemeClr val="tx1"/>
              </a:solidFill>
            </a:endParaRPr>
          </a:p>
          <a:p>
            <a:pPr algn="l"/>
            <a:endParaRPr lang="en-US" altLang="zh-TW" dirty="0" smtClean="0">
              <a:solidFill>
                <a:schemeClr val="tx1"/>
              </a:solidFill>
            </a:endParaRPr>
          </a:p>
          <a:p>
            <a:pPr algn="l"/>
            <a:r>
              <a:rPr lang="en-US" altLang="zh-TW" dirty="0" smtClean="0">
                <a:solidFill>
                  <a:schemeClr val="tx1"/>
                </a:solidFill>
              </a:rPr>
              <a:t>3.3.2 Documentation</a:t>
            </a:r>
            <a:endParaRPr lang="zh-TW" altLang="zh-TW" dirty="0" smtClean="0">
              <a:solidFill>
                <a:schemeClr val="tx1"/>
              </a:solidFill>
            </a:endParaRPr>
          </a:p>
          <a:p>
            <a:pPr algn="l"/>
            <a:r>
              <a:rPr lang="en-US" altLang="zh-TW" dirty="0" smtClean="0">
                <a:solidFill>
                  <a:schemeClr val="tx1"/>
                </a:solidFill>
              </a:rPr>
              <a:t>	</a:t>
            </a:r>
            <a:r>
              <a:rPr lang="zh-TW" altLang="zh-TW" dirty="0" smtClean="0">
                <a:solidFill>
                  <a:schemeClr val="tx1"/>
                </a:solidFill>
              </a:rPr>
              <a:t>本軟體所需撰寫文件有</a:t>
            </a:r>
            <a:r>
              <a:rPr lang="zh-TW" altLang="en-US" dirty="0" smtClean="0">
                <a:solidFill>
                  <a:schemeClr val="tx1"/>
                </a:solidFill>
              </a:rPr>
              <a:t>流程</a:t>
            </a:r>
            <a:r>
              <a:rPr lang="zh-TW" altLang="en-US" dirty="0" smtClean="0">
                <a:solidFill>
                  <a:schemeClr val="tx1"/>
                </a:solidFill>
              </a:rPr>
              <a:t>說明文件。</a:t>
            </a:r>
            <a:endParaRPr lang="zh-TW" altLang="zh-TW" dirty="0" smtClean="0">
              <a:solidFill>
                <a:schemeClr val="tx1"/>
              </a:solidFill>
            </a:endParaRPr>
          </a:p>
          <a:p>
            <a:pPr algn="l"/>
            <a:endParaRPr lang="zh-TW" altLang="en-US" dirty="0">
              <a:solidFill>
                <a:schemeClr val="tx1"/>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內容版面配置區 4"/>
          <p:cNvSpPr>
            <a:spLocks noGrp="1"/>
          </p:cNvSpPr>
          <p:nvPr>
            <p:ph idx="1"/>
          </p:nvPr>
        </p:nvSpPr>
        <p:spPr>
          <a:xfrm>
            <a:off x="1079500" y="1780456"/>
            <a:ext cx="10845800" cy="7632848"/>
          </a:xfrm>
        </p:spPr>
        <p:txBody>
          <a:bodyPr/>
          <a:lstStyle/>
          <a:p>
            <a:pPr algn="l"/>
            <a:r>
              <a:rPr lang="en-US" altLang="zh-TW" dirty="0" smtClean="0">
                <a:solidFill>
                  <a:schemeClr val="tx1"/>
                </a:solidFill>
              </a:rPr>
              <a:t>3.3.3 </a:t>
            </a:r>
            <a:r>
              <a:rPr lang="en-US" altLang="zh-TW" dirty="0">
                <a:solidFill>
                  <a:schemeClr val="tx1"/>
                </a:solidFill>
              </a:rPr>
              <a:t>Hardware considerations</a:t>
            </a:r>
            <a:endParaRPr lang="zh-TW" altLang="zh-TW" dirty="0">
              <a:solidFill>
                <a:schemeClr val="tx1"/>
              </a:solidFill>
            </a:endParaRPr>
          </a:p>
          <a:p>
            <a:pPr algn="l"/>
            <a:r>
              <a:rPr lang="en-US" altLang="zh-TW" dirty="0" smtClean="0">
                <a:solidFill>
                  <a:schemeClr val="tx1"/>
                </a:solidFill>
              </a:rPr>
              <a:t>	</a:t>
            </a:r>
            <a:r>
              <a:rPr lang="zh-TW" altLang="zh-TW" dirty="0" smtClean="0">
                <a:solidFill>
                  <a:schemeClr val="tx1"/>
                </a:solidFill>
              </a:rPr>
              <a:t>本系統之網頁架設於有安裝</a:t>
            </a:r>
            <a:r>
              <a:rPr lang="en-US" altLang="zh-TW" dirty="0" smtClean="0">
                <a:solidFill>
                  <a:schemeClr val="tx1"/>
                </a:solidFill>
              </a:rPr>
              <a:t>Apache HTTP Server</a:t>
            </a:r>
            <a:r>
              <a:rPr lang="zh-TW" altLang="zh-TW" dirty="0" smtClean="0">
                <a:solidFill>
                  <a:schemeClr val="tx1"/>
                </a:solidFill>
              </a:rPr>
              <a:t>端軟體</a:t>
            </a:r>
            <a:r>
              <a:rPr lang="zh-TW" altLang="zh-TW" dirty="0" smtClean="0">
                <a:solidFill>
                  <a:schemeClr val="tx1"/>
                </a:solidFill>
              </a:rPr>
              <a:t>之</a:t>
            </a:r>
            <a:r>
              <a:rPr lang="zh-TW" altLang="en-US" dirty="0" smtClean="0">
                <a:solidFill>
                  <a:schemeClr val="tx1"/>
                </a:solidFill>
              </a:rPr>
              <a:t>主機。</a:t>
            </a:r>
            <a:endParaRPr lang="en-US" altLang="zh-TW" dirty="0" smtClean="0">
              <a:solidFill>
                <a:schemeClr val="tx1"/>
              </a:solidFill>
            </a:endParaRPr>
          </a:p>
          <a:p>
            <a:pPr algn="l"/>
            <a:endParaRPr lang="zh-TW" altLang="zh-TW" dirty="0">
              <a:solidFill>
                <a:schemeClr val="tx1"/>
              </a:solidFill>
            </a:endParaRPr>
          </a:p>
          <a:p>
            <a:pPr algn="l"/>
            <a:r>
              <a:rPr lang="en-US" altLang="zh-TW" dirty="0">
                <a:solidFill>
                  <a:schemeClr val="tx1"/>
                </a:solidFill>
              </a:rPr>
              <a:t>3.3.4 Performance characteristics</a:t>
            </a:r>
            <a:endParaRPr lang="zh-TW" altLang="zh-TW" dirty="0">
              <a:solidFill>
                <a:schemeClr val="tx1"/>
              </a:solidFill>
            </a:endParaRPr>
          </a:p>
          <a:p>
            <a:pPr algn="l"/>
            <a:r>
              <a:rPr lang="en-US" altLang="zh-TW" dirty="0" smtClean="0">
                <a:solidFill>
                  <a:schemeClr val="tx1"/>
                </a:solidFill>
              </a:rPr>
              <a:t>	</a:t>
            </a:r>
            <a:r>
              <a:rPr lang="zh-TW" altLang="zh-TW" dirty="0" smtClean="0">
                <a:solidFill>
                  <a:schemeClr val="tx1"/>
                </a:solidFill>
              </a:rPr>
              <a:t>大約需要</a:t>
            </a:r>
            <a:r>
              <a:rPr lang="en-US" altLang="zh-TW" dirty="0" smtClean="0">
                <a:solidFill>
                  <a:schemeClr val="tx1"/>
                </a:solidFill>
              </a:rPr>
              <a:t>20</a:t>
            </a:r>
            <a:r>
              <a:rPr lang="zh-TW" altLang="zh-TW" dirty="0" smtClean="0">
                <a:solidFill>
                  <a:schemeClr val="tx1"/>
                </a:solidFill>
              </a:rPr>
              <a:t>秒才能將計算結果輸出。</a:t>
            </a:r>
          </a:p>
          <a:p>
            <a:pPr algn="l"/>
            <a:endParaRPr lang="zh-TW" altLang="zh-TW" dirty="0">
              <a:solidFill>
                <a:schemeClr val="tx1"/>
              </a:solidFill>
            </a:endParaRPr>
          </a:p>
          <a:p>
            <a:endParaRPr lang="zh-TW" altLang="en-US" dirty="0"/>
          </a:p>
        </p:txBody>
      </p:sp>
      <p:sp>
        <p:nvSpPr>
          <p:cNvPr id="6" name="Rectangle 1"/>
          <p:cNvSpPr txBox="1">
            <a:spLocks noChangeArrowheads="1"/>
          </p:cNvSpPr>
          <p:nvPr/>
        </p:nvSpPr>
        <p:spPr bwMode="auto">
          <a:xfrm>
            <a:off x="1029792" y="412304"/>
            <a:ext cx="10845800" cy="1393304"/>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TW"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rPr>
              <a:t>3.</a:t>
            </a:r>
            <a:r>
              <a:rPr kumimoji="0" lang="en-US" altLang="zh-TW" sz="8000" b="0" i="0" u="none" strike="noStrike" kern="0" cap="none" spc="0" normalizeH="0" baseline="0" noProof="0" dirty="0" smtClean="0">
                <a:ln>
                  <a:noFill/>
                </a:ln>
                <a:solidFill>
                  <a:schemeClr val="tx1"/>
                </a:solidFill>
                <a:effectLst/>
                <a:uLnTx/>
                <a:uFillTx/>
                <a:latin typeface="+mj-lt"/>
                <a:ea typeface="+mj-ea"/>
                <a:cs typeface="+mj-cs"/>
                <a:sym typeface="American Typewriter" charset="0"/>
              </a:rPr>
              <a:t> Proposed System</a:t>
            </a:r>
            <a:endParaRPr kumimoji="0" lang="zh-TW" altLang="en-US"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內容版面配置區 4"/>
          <p:cNvSpPr>
            <a:spLocks noGrp="1"/>
          </p:cNvSpPr>
          <p:nvPr>
            <p:ph idx="1"/>
          </p:nvPr>
        </p:nvSpPr>
        <p:spPr>
          <a:xfrm>
            <a:off x="1079500" y="1996480"/>
            <a:ext cx="10845800" cy="7200800"/>
          </a:xfrm>
        </p:spPr>
        <p:txBody>
          <a:bodyPr/>
          <a:lstStyle/>
          <a:p>
            <a:pPr algn="l"/>
            <a:r>
              <a:rPr lang="en-US" altLang="zh-TW" dirty="0">
                <a:solidFill>
                  <a:schemeClr val="tx1"/>
                </a:solidFill>
              </a:rPr>
              <a:t>3.3.5 Error handling and extreme conditions</a:t>
            </a:r>
            <a:endParaRPr lang="zh-TW" altLang="zh-TW" dirty="0">
              <a:solidFill>
                <a:schemeClr val="tx1"/>
              </a:solidFill>
            </a:endParaRPr>
          </a:p>
          <a:p>
            <a:pPr algn="l"/>
            <a:r>
              <a:rPr lang="en-US" altLang="zh-TW" dirty="0" smtClean="0">
                <a:solidFill>
                  <a:schemeClr val="tx1"/>
                </a:solidFill>
              </a:rPr>
              <a:t>	</a:t>
            </a:r>
            <a:r>
              <a:rPr lang="zh-TW" altLang="zh-TW" dirty="0" smtClean="0">
                <a:solidFill>
                  <a:schemeClr val="tx1"/>
                </a:solidFill>
              </a:rPr>
              <a:t>當</a:t>
            </a:r>
            <a:r>
              <a:rPr lang="zh-TW" altLang="zh-TW" dirty="0">
                <a:solidFill>
                  <a:schemeClr val="tx1"/>
                </a:solidFill>
              </a:rPr>
              <a:t>使用者輸入超出四大類型的關鍵字，系統會出現提示字句</a:t>
            </a:r>
            <a:r>
              <a:rPr lang="en-US" altLang="zh-TW" dirty="0">
                <a:solidFill>
                  <a:schemeClr val="tx1"/>
                </a:solidFill>
              </a:rPr>
              <a:t>”</a:t>
            </a:r>
            <a:r>
              <a:rPr lang="zh-TW" altLang="zh-TW" dirty="0">
                <a:solidFill>
                  <a:schemeClr val="tx1"/>
                </a:solidFill>
              </a:rPr>
              <a:t>很抱歉，您輸入的問句非四大類型</a:t>
            </a:r>
            <a:r>
              <a:rPr lang="en-US" altLang="zh-TW" dirty="0">
                <a:solidFill>
                  <a:schemeClr val="tx1"/>
                </a:solidFill>
              </a:rPr>
              <a:t>”</a:t>
            </a:r>
            <a:r>
              <a:rPr lang="zh-TW" altLang="zh-TW" dirty="0" smtClean="0">
                <a:solidFill>
                  <a:schemeClr val="tx1"/>
                </a:solidFill>
              </a:rPr>
              <a:t>。</a:t>
            </a:r>
            <a:endParaRPr lang="en-US" altLang="zh-TW" dirty="0" smtClean="0">
              <a:solidFill>
                <a:schemeClr val="tx1"/>
              </a:solidFill>
            </a:endParaRPr>
          </a:p>
          <a:p>
            <a:pPr algn="l"/>
            <a:r>
              <a:rPr lang="zh-TW" altLang="zh-TW" dirty="0" smtClean="0">
                <a:solidFill>
                  <a:schemeClr val="tx1"/>
                </a:solidFill>
              </a:rPr>
              <a:t> </a:t>
            </a:r>
            <a:endParaRPr lang="zh-TW" altLang="zh-TW" dirty="0">
              <a:solidFill>
                <a:schemeClr val="tx1"/>
              </a:solidFill>
            </a:endParaRPr>
          </a:p>
          <a:p>
            <a:pPr algn="l"/>
            <a:r>
              <a:rPr lang="en-US" altLang="zh-TW" dirty="0">
                <a:solidFill>
                  <a:schemeClr val="tx1"/>
                </a:solidFill>
              </a:rPr>
              <a:t>3.3.6 System interfacing</a:t>
            </a:r>
            <a:endParaRPr lang="zh-TW" altLang="zh-TW" dirty="0">
              <a:solidFill>
                <a:schemeClr val="tx1"/>
              </a:solidFill>
            </a:endParaRPr>
          </a:p>
          <a:p>
            <a:pPr algn="l"/>
            <a:r>
              <a:rPr lang="en-US" altLang="zh-TW" dirty="0" smtClean="0">
                <a:solidFill>
                  <a:schemeClr val="tx1"/>
                </a:solidFill>
              </a:rPr>
              <a:t>	</a:t>
            </a:r>
            <a:r>
              <a:rPr lang="zh-TW" altLang="zh-TW" dirty="0" smtClean="0">
                <a:solidFill>
                  <a:schemeClr val="tx1"/>
                </a:solidFill>
              </a:rPr>
              <a:t>系統</a:t>
            </a:r>
            <a:r>
              <a:rPr lang="zh-TW" altLang="zh-TW" dirty="0">
                <a:solidFill>
                  <a:schemeClr val="tx1"/>
                </a:solidFill>
              </a:rPr>
              <a:t>提供的介面需求為硬體上的需求，例如鍵盤為本系統主要的輸入設備，至於輸出設備，本系統以螢幕做為輸出設備。</a:t>
            </a:r>
          </a:p>
          <a:p>
            <a:endParaRPr lang="zh-TW" altLang="en-US" dirty="0"/>
          </a:p>
        </p:txBody>
      </p:sp>
      <p:sp>
        <p:nvSpPr>
          <p:cNvPr id="6" name="Rectangle 1"/>
          <p:cNvSpPr txBox="1">
            <a:spLocks noChangeArrowheads="1"/>
          </p:cNvSpPr>
          <p:nvPr/>
        </p:nvSpPr>
        <p:spPr bwMode="auto">
          <a:xfrm>
            <a:off x="1029792" y="412304"/>
            <a:ext cx="10845800" cy="1393304"/>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TW"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rPr>
              <a:t>3.</a:t>
            </a:r>
            <a:r>
              <a:rPr kumimoji="0" lang="en-US" altLang="zh-TW" sz="8000" b="0" i="0" u="none" strike="noStrike" kern="0" cap="none" spc="0" normalizeH="0" baseline="0" noProof="0" dirty="0" smtClean="0">
                <a:ln>
                  <a:noFill/>
                </a:ln>
                <a:solidFill>
                  <a:schemeClr val="tx1"/>
                </a:solidFill>
                <a:effectLst/>
                <a:uLnTx/>
                <a:uFillTx/>
                <a:latin typeface="+mj-lt"/>
                <a:ea typeface="+mj-ea"/>
                <a:cs typeface="+mj-cs"/>
                <a:sym typeface="American Typewriter" charset="0"/>
              </a:rPr>
              <a:t> Proposed System</a:t>
            </a:r>
            <a:endParaRPr kumimoji="0" lang="zh-TW" altLang="en-US"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1079500" y="1780456"/>
            <a:ext cx="10845800" cy="7776864"/>
          </a:xfrm>
        </p:spPr>
        <p:txBody>
          <a:bodyPr/>
          <a:lstStyle/>
          <a:p>
            <a:pPr algn="l"/>
            <a:r>
              <a:rPr lang="en-US" altLang="zh-TW" dirty="0" smtClean="0">
                <a:solidFill>
                  <a:schemeClr val="tx1"/>
                </a:solidFill>
              </a:rPr>
              <a:t>3.3.7 Quality issues</a:t>
            </a:r>
            <a:endParaRPr lang="zh-TW" altLang="zh-TW" dirty="0" smtClean="0">
              <a:solidFill>
                <a:schemeClr val="tx1"/>
              </a:solidFill>
            </a:endParaRPr>
          </a:p>
          <a:p>
            <a:pPr algn="l"/>
            <a:r>
              <a:rPr lang="en-US" altLang="zh-TW" dirty="0" smtClean="0">
                <a:solidFill>
                  <a:schemeClr val="tx1"/>
                </a:solidFill>
              </a:rPr>
              <a:t>	</a:t>
            </a:r>
            <a:r>
              <a:rPr lang="zh-TW" altLang="zh-TW" dirty="0" smtClean="0">
                <a:solidFill>
                  <a:schemeClr val="tx1"/>
                </a:solidFill>
              </a:rPr>
              <a:t>需要保證能夠在伺服器端發生重大錯誤後，能夠通知維護人員進行檢測並且定期新增專有名詞</a:t>
            </a:r>
            <a:r>
              <a:rPr lang="zh-TW" altLang="zh-TW" dirty="0" smtClean="0">
                <a:solidFill>
                  <a:schemeClr val="tx1"/>
                </a:solidFill>
              </a:rPr>
              <a:t>。</a:t>
            </a:r>
            <a:endParaRPr lang="en-US" altLang="zh-TW" dirty="0" smtClean="0">
              <a:solidFill>
                <a:schemeClr val="tx1"/>
              </a:solidFill>
            </a:endParaRPr>
          </a:p>
          <a:p>
            <a:pPr algn="l"/>
            <a:endParaRPr lang="en-US" altLang="zh-TW" dirty="0" smtClean="0">
              <a:solidFill>
                <a:schemeClr val="tx1"/>
              </a:solidFill>
            </a:endParaRPr>
          </a:p>
          <a:p>
            <a:pPr algn="l"/>
            <a:r>
              <a:rPr lang="en-US" altLang="zh-TW" dirty="0" smtClean="0">
                <a:solidFill>
                  <a:schemeClr val="tx1"/>
                </a:solidFill>
              </a:rPr>
              <a:t>3.3.8 </a:t>
            </a:r>
            <a:r>
              <a:rPr lang="en-US" altLang="zh-TW" dirty="0">
                <a:solidFill>
                  <a:schemeClr val="tx1"/>
                </a:solidFill>
              </a:rPr>
              <a:t>System Modifications</a:t>
            </a:r>
            <a:endParaRPr lang="zh-TW" altLang="zh-TW" dirty="0">
              <a:solidFill>
                <a:schemeClr val="tx1"/>
              </a:solidFill>
            </a:endParaRPr>
          </a:p>
          <a:p>
            <a:pPr algn="l"/>
            <a:r>
              <a:rPr lang="en-US" altLang="zh-TW" dirty="0" smtClean="0">
                <a:solidFill>
                  <a:schemeClr val="tx1"/>
                </a:solidFill>
              </a:rPr>
              <a:t>	</a:t>
            </a:r>
            <a:r>
              <a:rPr lang="zh-TW" altLang="zh-TW" dirty="0" smtClean="0">
                <a:solidFill>
                  <a:schemeClr val="tx1"/>
                </a:solidFill>
              </a:rPr>
              <a:t>本系統需要修正的部分為候選答案的資料庫擴充，若系統維護人員發現有使用者回報有答案不正確狀況時，能夠立即更新資料庫</a:t>
            </a:r>
            <a:r>
              <a:rPr lang="zh-TW" altLang="zh-TW" dirty="0" smtClean="0">
                <a:solidFill>
                  <a:schemeClr val="tx1"/>
                </a:solidFill>
              </a:rPr>
              <a:t>。</a:t>
            </a:r>
            <a:endParaRPr lang="zh-TW" altLang="zh-TW" dirty="0">
              <a:solidFill>
                <a:schemeClr val="tx1"/>
              </a:solidFill>
            </a:endParaRPr>
          </a:p>
          <a:p>
            <a:pPr algn="l"/>
            <a:endParaRPr lang="zh-TW" altLang="zh-TW" dirty="0">
              <a:solidFill>
                <a:schemeClr val="tx1"/>
              </a:solidFill>
            </a:endParaRPr>
          </a:p>
          <a:p>
            <a:endParaRPr lang="zh-TW" altLang="en-US" dirty="0"/>
          </a:p>
        </p:txBody>
      </p:sp>
      <p:sp>
        <p:nvSpPr>
          <p:cNvPr id="5" name="Rectangle 1"/>
          <p:cNvSpPr txBox="1">
            <a:spLocks noChangeArrowheads="1"/>
          </p:cNvSpPr>
          <p:nvPr/>
        </p:nvSpPr>
        <p:spPr bwMode="auto">
          <a:xfrm>
            <a:off x="1029792" y="412304"/>
            <a:ext cx="10845800" cy="1393304"/>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TW"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rPr>
              <a:t>3.</a:t>
            </a:r>
            <a:r>
              <a:rPr kumimoji="0" lang="en-US" altLang="zh-TW" sz="8000" b="0" i="0" u="none" strike="noStrike" kern="0" cap="none" spc="0" normalizeH="0" baseline="0" noProof="0" dirty="0" smtClean="0">
                <a:ln>
                  <a:noFill/>
                </a:ln>
                <a:solidFill>
                  <a:schemeClr val="tx1"/>
                </a:solidFill>
                <a:effectLst/>
                <a:uLnTx/>
                <a:uFillTx/>
                <a:latin typeface="+mj-lt"/>
                <a:ea typeface="+mj-ea"/>
                <a:cs typeface="+mj-cs"/>
                <a:sym typeface="American Typewriter" charset="0"/>
              </a:rPr>
              <a:t> Proposed System</a:t>
            </a:r>
            <a:endParaRPr kumimoji="0" lang="zh-TW" altLang="en-US" sz="8000" b="0" i="0" u="none" strike="noStrike" kern="0" cap="none" spc="0" normalizeH="0" baseline="0" noProof="0" dirty="0" smtClean="0">
              <a:ln>
                <a:noFill/>
              </a:ln>
              <a:solidFill>
                <a:schemeClr val="tx1"/>
              </a:solidFill>
              <a:effectLst/>
              <a:uLnTx/>
              <a:uFillTx/>
              <a:latin typeface="+mj-lt"/>
              <a:ea typeface="新細明體" charset="-120"/>
              <a:cs typeface="+mj-cs"/>
              <a:sym typeface="American Typewriter"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101800" y="268288"/>
            <a:ext cx="10845800" cy="1440160"/>
          </a:xfrm>
        </p:spPr>
        <p:txBody>
          <a:bodyPr/>
          <a:lstStyle/>
          <a:p>
            <a:r>
              <a:rPr lang="en-US" altLang="zh-TW" dirty="0" smtClean="0"/>
              <a:t>3.Proposed System</a:t>
            </a:r>
            <a:endParaRPr lang="zh-TW" altLang="en-US" dirty="0"/>
          </a:p>
        </p:txBody>
      </p:sp>
      <p:sp>
        <p:nvSpPr>
          <p:cNvPr id="3" name="內容版面配置區 2"/>
          <p:cNvSpPr>
            <a:spLocks noGrp="1"/>
          </p:cNvSpPr>
          <p:nvPr>
            <p:ph idx="1"/>
          </p:nvPr>
        </p:nvSpPr>
        <p:spPr>
          <a:xfrm>
            <a:off x="1101800" y="1996480"/>
            <a:ext cx="10845800" cy="6984776"/>
          </a:xfrm>
        </p:spPr>
        <p:txBody>
          <a:bodyPr/>
          <a:lstStyle/>
          <a:p>
            <a:pPr algn="l"/>
            <a:r>
              <a:rPr lang="en-US" altLang="zh-TW" dirty="0" smtClean="0">
                <a:solidFill>
                  <a:schemeClr val="tx1"/>
                </a:solidFill>
              </a:rPr>
              <a:t>3.3.9 Physical Environment</a:t>
            </a:r>
            <a:endParaRPr lang="zh-TW" altLang="zh-TW" dirty="0" smtClean="0">
              <a:solidFill>
                <a:schemeClr val="tx1"/>
              </a:solidFill>
            </a:endParaRPr>
          </a:p>
          <a:p>
            <a:pPr algn="l"/>
            <a:r>
              <a:rPr lang="en-US" altLang="zh-TW" dirty="0" smtClean="0">
                <a:solidFill>
                  <a:schemeClr val="tx1"/>
                </a:solidFill>
              </a:rPr>
              <a:t>	</a:t>
            </a:r>
            <a:r>
              <a:rPr lang="zh-TW" altLang="zh-TW" dirty="0" smtClean="0">
                <a:solidFill>
                  <a:schemeClr val="tx1"/>
                </a:solidFill>
              </a:rPr>
              <a:t>本系統需要伺服器端開放瀏覽之後，方可使用網頁瀏覽器進入網頁。</a:t>
            </a:r>
          </a:p>
          <a:p>
            <a:pPr algn="l"/>
            <a:endParaRPr lang="zh-TW" altLang="zh-TW" dirty="0" smtClean="0">
              <a:solidFill>
                <a:schemeClr val="tx1"/>
              </a:solidFill>
            </a:endParaRPr>
          </a:p>
          <a:p>
            <a:pPr algn="l"/>
            <a:r>
              <a:rPr lang="en-US" altLang="zh-TW" dirty="0" smtClean="0">
                <a:solidFill>
                  <a:schemeClr val="tx1"/>
                </a:solidFill>
              </a:rPr>
              <a:t>3.3.10 Security Issues</a:t>
            </a:r>
            <a:endParaRPr lang="zh-TW" altLang="zh-TW" dirty="0" smtClean="0">
              <a:solidFill>
                <a:schemeClr val="tx1"/>
              </a:solidFill>
            </a:endParaRPr>
          </a:p>
          <a:p>
            <a:pPr algn="l"/>
            <a:r>
              <a:rPr lang="en-US" altLang="zh-TW" dirty="0" smtClean="0">
                <a:solidFill>
                  <a:schemeClr val="tx1"/>
                </a:solidFill>
              </a:rPr>
              <a:t>	</a:t>
            </a:r>
            <a:r>
              <a:rPr lang="zh-TW" altLang="zh-TW" dirty="0" smtClean="0">
                <a:solidFill>
                  <a:schemeClr val="tx1"/>
                </a:solidFill>
              </a:rPr>
              <a:t>本軟體必須要嚴格判斷使用者之問句，才可以有效對使用者之問句進行</a:t>
            </a:r>
            <a:r>
              <a:rPr lang="zh-TW" altLang="zh-TW" dirty="0" smtClean="0">
                <a:solidFill>
                  <a:schemeClr val="tx1"/>
                </a:solidFill>
              </a:rPr>
              <a:t>處理</a:t>
            </a:r>
            <a:r>
              <a:rPr lang="zh-TW" altLang="en-US" dirty="0" smtClean="0">
                <a:solidFill>
                  <a:schemeClr val="tx1"/>
                </a:solidFill>
              </a:rPr>
              <a:t>，並且需建立防火牆，以防有心人士攻擊主機</a:t>
            </a:r>
            <a:endParaRPr lang="zh-TW" altLang="zh-TW" dirty="0" smtClean="0">
              <a:solidFill>
                <a:schemeClr val="tx1"/>
              </a:solidFill>
            </a:endParaRPr>
          </a:p>
          <a:p>
            <a:pPr algn="l"/>
            <a:endParaRPr lang="zh-TW" altLang="en-US" dirty="0"/>
          </a:p>
        </p:txBody>
      </p:sp>
    </p:spTree>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標題與副標題">
  <a:themeElements>
    <a:clrScheme name="">
      <a:dk1>
        <a:srgbClr val="00000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標題與副標題">
      <a:majorFont>
        <a:latin typeface="American Typewriter"/>
        <a:ea typeface="儷宋 Pro"/>
        <a:cs typeface="儷宋 Pro"/>
      </a:majorFont>
      <a:minorFont>
        <a:latin typeface="American Typewriter"/>
        <a:ea typeface="儷宋 Pro"/>
        <a:cs typeface="儷宋 Pro"/>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smtClean="0">
            <a:ln>
              <a:noFill/>
            </a:ln>
            <a:solidFill>
              <a:srgbClr val="FFFFFF"/>
            </a:solidFill>
            <a:effectLst/>
            <a:latin typeface="American Typewriter" charset="0"/>
            <a:ea typeface="儷宋 Pro" charset="0"/>
            <a:cs typeface="儷宋 Pro" charset="0"/>
            <a:sym typeface="American Typewriter"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smtClean="0">
            <a:ln>
              <a:noFill/>
            </a:ln>
            <a:solidFill>
              <a:srgbClr val="FFFFFF"/>
            </a:solidFill>
            <a:effectLst/>
            <a:latin typeface="American Typewriter" charset="0"/>
            <a:ea typeface="儷宋 Pro" charset="0"/>
            <a:cs typeface="儷宋 Pro" charset="0"/>
            <a:sym typeface="American Typewriter" charset="0"/>
          </a:defRPr>
        </a:defPPr>
      </a:lstStyle>
    </a:lnDef>
  </a:objectDefaults>
  <a:extraClrSchemeLst>
    <a:extraClrScheme>
      <a:clrScheme name="標題與副標題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42</TotalTime>
  <Pages>0</Pages>
  <Words>227</Words>
  <Characters>0</Characters>
  <Application>Microsoft Office PowerPoint</Application>
  <PresentationFormat>自訂</PresentationFormat>
  <Lines>0</Lines>
  <Paragraphs>81</Paragraphs>
  <Slides>18</Slides>
  <Notes>0</Notes>
  <HiddenSlides>0</HiddenSlides>
  <MMClips>0</MMClips>
  <ScaleCrop>false</ScaleCrop>
  <HeadingPairs>
    <vt:vector size="4" baseType="variant">
      <vt:variant>
        <vt:lpstr>佈景主題</vt:lpstr>
      </vt:variant>
      <vt:variant>
        <vt:i4>1</vt:i4>
      </vt:variant>
      <vt:variant>
        <vt:lpstr>投影片標題</vt:lpstr>
      </vt:variant>
      <vt:variant>
        <vt:i4>18</vt:i4>
      </vt:variant>
    </vt:vector>
  </HeadingPairs>
  <TitlesOfParts>
    <vt:vector size="19" baseType="lpstr">
      <vt:lpstr>標題與副標題</vt:lpstr>
      <vt:lpstr>四大類人造物之問答系統</vt:lpstr>
      <vt:lpstr>1. Introduce</vt:lpstr>
      <vt:lpstr>2. Current System</vt:lpstr>
      <vt:lpstr>3. Proposed System</vt:lpstr>
      <vt:lpstr>投影片 5</vt:lpstr>
      <vt:lpstr>投影片 6</vt:lpstr>
      <vt:lpstr>投影片 7</vt:lpstr>
      <vt:lpstr>投影片 8</vt:lpstr>
      <vt:lpstr>3.Proposed System</vt:lpstr>
      <vt:lpstr>投影片 10</vt:lpstr>
      <vt:lpstr>投影片 11</vt:lpstr>
      <vt:lpstr>投影片 12</vt:lpstr>
      <vt:lpstr>投影片 13</vt:lpstr>
      <vt:lpstr>投影片 14</vt:lpstr>
      <vt:lpstr>3. Proposed System</vt:lpstr>
      <vt:lpstr>3. Proposed System</vt:lpstr>
      <vt:lpstr>3. Proposed System</vt:lpstr>
      <vt:lpstr>3. Proposed System</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四大類人造物之問答系統</dc:title>
  <dc:creator>Administrator</dc:creator>
  <cp:lastModifiedBy>Win7User</cp:lastModifiedBy>
  <cp:revision>6</cp:revision>
  <dcterms:modified xsi:type="dcterms:W3CDTF">2012-01-11T05:01:43Z</dcterms:modified>
</cp:coreProperties>
</file>